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90" r:id="rId4"/>
    <p:sldId id="260" r:id="rId5"/>
    <p:sldId id="295" r:id="rId6"/>
    <p:sldId id="311" r:id="rId7"/>
    <p:sldId id="297" r:id="rId8"/>
    <p:sldId id="298" r:id="rId9"/>
    <p:sldId id="312" r:id="rId10"/>
    <p:sldId id="313" r:id="rId11"/>
    <p:sldId id="315" r:id="rId12"/>
    <p:sldId id="316" r:id="rId13"/>
    <p:sldId id="317" r:id="rId14"/>
    <p:sldId id="300" r:id="rId15"/>
    <p:sldId id="318" r:id="rId16"/>
    <p:sldId id="319" r:id="rId17"/>
    <p:sldId id="320" r:id="rId18"/>
    <p:sldId id="321" r:id="rId19"/>
    <p:sldId id="305" r:id="rId20"/>
    <p:sldId id="307" r:id="rId21"/>
    <p:sldId id="308" r:id="rId22"/>
    <p:sldId id="322" r:id="rId23"/>
    <p:sldId id="323" r:id="rId24"/>
    <p:sldId id="324" r:id="rId2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E5"/>
    <a:srgbClr val="116E8A"/>
    <a:srgbClr val="1D8DB0"/>
    <a:srgbClr val="147694"/>
    <a:srgbClr val="177E9D"/>
    <a:srgbClr val="00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 snapToObjects="1" showGuides="1">
      <p:cViewPr varScale="1">
        <p:scale>
          <a:sx n="89" d="100"/>
          <a:sy n="89" d="100"/>
        </p:scale>
        <p:origin x="1027" y="77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24/11/2015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24/11/2015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25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Shifts in Belgian spatial inequality between 1896 and 2010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Erik Buyst</a:t>
            </a:r>
          </a:p>
          <a:p>
            <a:r>
              <a:rPr lang="en-US" dirty="0" smtClean="0"/>
              <a:t>Department of Economics</a:t>
            </a:r>
          </a:p>
          <a:p>
            <a:r>
              <a:rPr lang="nl-BE" dirty="0" smtClean="0"/>
              <a:t>KU </a:t>
            </a:r>
            <a:r>
              <a:rPr lang="nl-BE" dirty="0" smtClean="0"/>
              <a:t>Leuven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0458"/>
            <a:ext cx="8334000" cy="9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1: σ-Convergence among Belgian provinces, 1896-2010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7091" y="2330727"/>
            <a:ext cx="11776109" cy="7124640"/>
          </a:xfrm>
        </p:spPr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99962" y="980728"/>
            <a:ext cx="129206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506895"/>
              </p:ext>
            </p:extLst>
          </p:nvPr>
        </p:nvGraphicFramePr>
        <p:xfrm>
          <a:off x="827584" y="1437929"/>
          <a:ext cx="7128792" cy="443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hart" r:id="rId3" imgW="5047925" imgH="2755631" progId="Excel.Chart.8">
                  <p:embed/>
                </p:oleObj>
              </mc:Choice>
              <mc:Fallback>
                <p:oleObj name="Chart" r:id="rId3" imgW="5047925" imgH="2755631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37929"/>
                        <a:ext cx="7128792" cy="4439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99962" y="4197003"/>
            <a:ext cx="1292065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90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2: β-Convergence among Belgian provinces, 1896-2010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1640" y="1340767"/>
            <a:ext cx="6264696" cy="4464497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34989" y="1940917"/>
            <a:ext cx="116891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2049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087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34989" y="5157192"/>
            <a:ext cx="116891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976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1: Relative regional GDP per capita in 1896 (current prices, Belgium = 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9633" y="1270253"/>
            <a:ext cx="5832648" cy="4788784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4926" y="200387"/>
            <a:ext cx="105588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3073" name="Picture 1" descr="18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0388"/>
            <a:ext cx="6480720" cy="52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9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resource-based economy of the late 19th and early 20th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 mines dictate where modern industries can flourish (Pollard, 1982)</a:t>
            </a:r>
            <a:endParaRPr lang="en-US" dirty="0" smtClean="0"/>
          </a:p>
          <a:p>
            <a:pPr lvl="1"/>
            <a:r>
              <a:rPr lang="en-US" dirty="0" smtClean="0"/>
              <a:t>Hainaut </a:t>
            </a:r>
            <a:r>
              <a:rPr lang="en-US" dirty="0" smtClean="0"/>
              <a:t>and Liège: iron &amp; steel, machine building, glass,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Business people participate </a:t>
            </a:r>
            <a:r>
              <a:rPr lang="en-US" dirty="0" err="1" smtClean="0"/>
              <a:t>vigourously</a:t>
            </a:r>
            <a:r>
              <a:rPr lang="en-US" dirty="0" smtClean="0"/>
              <a:t> in the ‘first global economy’.</a:t>
            </a:r>
            <a:endParaRPr lang="en-US" dirty="0" smtClean="0"/>
          </a:p>
          <a:p>
            <a:pPr lvl="1"/>
            <a:r>
              <a:rPr lang="en-US" dirty="0" smtClean="0"/>
              <a:t>North-west Belgium = example of failed </a:t>
            </a:r>
            <a:r>
              <a:rPr lang="en-US" dirty="0" smtClean="0"/>
              <a:t>industrialization </a:t>
            </a:r>
          </a:p>
          <a:p>
            <a:pPr lvl="2"/>
            <a:r>
              <a:rPr lang="en-US" dirty="0" smtClean="0"/>
              <a:t>Flemish rural linen industry collapses.</a:t>
            </a:r>
            <a:endParaRPr lang="en-US" dirty="0"/>
          </a:p>
          <a:p>
            <a:pPr lvl="2"/>
            <a:r>
              <a:rPr lang="en-US" dirty="0" smtClean="0"/>
              <a:t>Sweat shops: lace, </a:t>
            </a:r>
            <a:r>
              <a:rPr lang="en-US" dirty="0" smtClean="0"/>
              <a:t>shoemaking, artisanal </a:t>
            </a:r>
            <a:r>
              <a:rPr lang="en-US" dirty="0" smtClean="0"/>
              <a:t>sectors. </a:t>
            </a:r>
            <a:endParaRPr lang="en-US" dirty="0" smtClean="0"/>
          </a:p>
          <a:p>
            <a:pPr lvl="1"/>
            <a:r>
              <a:rPr lang="en-US" dirty="0" smtClean="0"/>
              <a:t>Brabant = intermediary position: luxury industries and tertiary activities in </a:t>
            </a:r>
            <a:r>
              <a:rPr lang="en-US" dirty="0" smtClean="0"/>
              <a:t>Brussels.</a:t>
            </a:r>
          </a:p>
          <a:p>
            <a:pPr lvl="1"/>
            <a:endParaRPr lang="en-US" dirty="0" smtClean="0"/>
          </a:p>
          <a:p>
            <a:pPr lvl="1"/>
            <a:endParaRPr lang="nl-BE" dirty="0"/>
          </a:p>
          <a:p>
            <a:endParaRPr lang="nl-B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425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2: Relative regional GDP per capita in 1947 (current prices, Belgium = 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349999"/>
            <a:ext cx="5976664" cy="442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4097" name="Picture 1" descr="19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6552728" cy="51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6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Interwar period and the 1950s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887313"/>
          </a:xfrm>
        </p:spPr>
        <p:txBody>
          <a:bodyPr/>
          <a:lstStyle/>
          <a:p>
            <a:r>
              <a:rPr lang="en-US" dirty="0" smtClean="0"/>
              <a:t>Interwar period: relative </a:t>
            </a:r>
            <a:r>
              <a:rPr lang="en-US" dirty="0" smtClean="0"/>
              <a:t>weakening of coal mining axis </a:t>
            </a:r>
          </a:p>
          <a:p>
            <a:pPr lvl="1"/>
            <a:r>
              <a:rPr lang="en-US" dirty="0" smtClean="0"/>
              <a:t>Exhaustion.</a:t>
            </a:r>
            <a:endParaRPr lang="en-US" dirty="0" smtClean="0"/>
          </a:p>
          <a:p>
            <a:pPr lvl="1"/>
            <a:r>
              <a:rPr lang="en-US" dirty="0" smtClean="0"/>
              <a:t>Exports of locomotives and rolling stock are hit by import substitution </a:t>
            </a:r>
            <a:r>
              <a:rPr lang="en-US" dirty="0" smtClean="0"/>
              <a:t>policies.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Strong performance of the port of </a:t>
            </a:r>
            <a:r>
              <a:rPr lang="en-US" dirty="0" smtClean="0"/>
              <a:t>Antwerp.</a:t>
            </a:r>
            <a:endParaRPr lang="en-US" dirty="0" smtClean="0"/>
          </a:p>
          <a:p>
            <a:pPr lvl="1"/>
            <a:r>
              <a:rPr lang="en-US" dirty="0" smtClean="0"/>
              <a:t>New industrial sectors: car assembly, photographic paper, </a:t>
            </a:r>
            <a:r>
              <a:rPr lang="en-US" dirty="0" smtClean="0"/>
              <a:t>telephone.</a:t>
            </a:r>
            <a:endParaRPr lang="en-US" dirty="0" smtClean="0"/>
          </a:p>
          <a:p>
            <a:pPr lvl="1"/>
            <a:r>
              <a:rPr lang="en-US" dirty="0" smtClean="0"/>
              <a:t>Logistics, finance &amp; </a:t>
            </a:r>
            <a:r>
              <a:rPr lang="en-US" dirty="0" smtClean="0"/>
              <a:t>insurance.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Brabant: metal processing, </a:t>
            </a:r>
            <a:r>
              <a:rPr lang="en-US" dirty="0" smtClean="0"/>
              <a:t>fashion, tertiary sector.</a:t>
            </a:r>
            <a:endParaRPr lang="en-US" dirty="0" smtClean="0"/>
          </a:p>
          <a:p>
            <a:pPr lvl="1"/>
            <a:endParaRPr lang="nl-BE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409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Interwar period and the 1950s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1950s:</a:t>
            </a:r>
          </a:p>
          <a:p>
            <a:pPr lvl="1"/>
            <a:r>
              <a:rPr lang="en-US" dirty="0" smtClean="0"/>
              <a:t>Breakthrough of oil: dozens of coal mines in Wallonia have to be closed.</a:t>
            </a:r>
          </a:p>
          <a:p>
            <a:pPr lvl="1"/>
            <a:r>
              <a:rPr lang="en-US" dirty="0" smtClean="0"/>
              <a:t>East and West Flanders: relatively high unemployment rates because of decline of </a:t>
            </a:r>
            <a:r>
              <a:rPr lang="en-US" dirty="0" err="1" smtClean="0"/>
              <a:t>labour</a:t>
            </a:r>
            <a:r>
              <a:rPr lang="en-US" dirty="0" smtClean="0"/>
              <a:t> intensive industries, such as textiles, clothing and shoe-making.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Big winner = Brabant.</a:t>
            </a:r>
          </a:p>
          <a:p>
            <a:pPr lvl="1"/>
            <a:r>
              <a:rPr lang="en-US" dirty="0" smtClean="0"/>
              <a:t>Strong expansion of welfare state.</a:t>
            </a:r>
          </a:p>
          <a:p>
            <a:pPr lvl="1"/>
            <a:r>
              <a:rPr lang="en-US" dirty="0" smtClean="0"/>
              <a:t>Trade, finance.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032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regional policies: solution or failure?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1959 government responds to spatial inequality problems by launching the ‘expansion laws’.</a:t>
            </a:r>
          </a:p>
          <a:p>
            <a:pPr lvl="1"/>
            <a:r>
              <a:rPr lang="en-US" dirty="0" smtClean="0"/>
              <a:t>Various forms of tax incentives and the development of industrial zones should lure (foreign) investments to areas in difficulties.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Does not help Hainaut and Liège.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/>
              <a:t>wages in mining have pushed up </a:t>
            </a:r>
            <a:r>
              <a:rPr lang="en-US" dirty="0" smtClean="0"/>
              <a:t>salaries. </a:t>
            </a:r>
            <a:endParaRPr lang="en-US" dirty="0" smtClean="0"/>
          </a:p>
          <a:p>
            <a:pPr lvl="2"/>
            <a:r>
              <a:rPr lang="en-US" dirty="0" smtClean="0"/>
              <a:t>Downward rigidity of wages </a:t>
            </a:r>
            <a:r>
              <a:rPr lang="en-US" dirty="0" smtClean="0"/>
              <a:t>when </a:t>
            </a:r>
            <a:r>
              <a:rPr lang="en-US" dirty="0" smtClean="0"/>
              <a:t>mines </a:t>
            </a:r>
            <a:r>
              <a:rPr lang="en-US" dirty="0" smtClean="0"/>
              <a:t>disappear.</a:t>
            </a:r>
            <a:endParaRPr lang="en-US" dirty="0" smtClean="0"/>
          </a:p>
          <a:p>
            <a:pPr lvl="2"/>
            <a:r>
              <a:rPr lang="en-US" dirty="0" smtClean="0"/>
              <a:t>Competitiveness problem: </a:t>
            </a:r>
            <a:r>
              <a:rPr lang="en-US" dirty="0" smtClean="0"/>
              <a:t>little </a:t>
            </a:r>
            <a:r>
              <a:rPr lang="en-US" dirty="0" smtClean="0"/>
              <a:t>reconversion of </a:t>
            </a:r>
            <a:r>
              <a:rPr lang="en-US" dirty="0" smtClean="0"/>
              <a:t>activities.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223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</a:t>
            </a:r>
            <a:r>
              <a:rPr lang="en-US" dirty="0" smtClean="0"/>
              <a:t>mergence </a:t>
            </a:r>
            <a:r>
              <a:rPr lang="en-US" dirty="0"/>
              <a:t>of regional policies: solution or failure? </a:t>
            </a:r>
            <a:r>
              <a:rPr lang="nl-BE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provinces benefit from breakthrough of </a:t>
            </a:r>
            <a:r>
              <a:rPr lang="en-US" dirty="0" smtClean="0"/>
              <a:t>oil.</a:t>
            </a:r>
            <a:endParaRPr lang="en-US" dirty="0" smtClean="0"/>
          </a:p>
          <a:p>
            <a:pPr lvl="1"/>
            <a:r>
              <a:rPr lang="en-US" dirty="0" smtClean="0"/>
              <a:t>Refineries</a:t>
            </a:r>
            <a:r>
              <a:rPr lang="en-US" dirty="0" smtClean="0"/>
              <a:t>, petrochemicals in Flemish </a:t>
            </a:r>
            <a:r>
              <a:rPr lang="en-US" dirty="0" smtClean="0"/>
              <a:t>ports. 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Relatively low wages in northern provinces, easy access to the </a:t>
            </a:r>
            <a:r>
              <a:rPr lang="en-US" dirty="0" smtClean="0"/>
              <a:t>sea. </a:t>
            </a:r>
          </a:p>
          <a:p>
            <a:pPr lvl="1"/>
            <a:r>
              <a:rPr lang="en-US" dirty="0" smtClean="0"/>
              <a:t>Massive </a:t>
            </a:r>
            <a:r>
              <a:rPr lang="en-US" dirty="0" smtClean="0"/>
              <a:t>inflow of FDI (treaty of Rome, 1957): car assembly, consumer durables,…</a:t>
            </a:r>
          </a:p>
          <a:p>
            <a:pPr lvl="1"/>
            <a:r>
              <a:rPr lang="en-US" dirty="0" smtClean="0"/>
              <a:t>More than compensates decline of </a:t>
            </a:r>
            <a:r>
              <a:rPr lang="en-US" dirty="0" smtClean="0"/>
              <a:t>textiles.</a:t>
            </a:r>
            <a:endParaRPr lang="en-US" dirty="0" smtClean="0"/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9280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E</a:t>
            </a:r>
            <a:r>
              <a:rPr lang="en-US" dirty="0"/>
              <a:t>mergence of regional policies: solution or failure?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late 1970s and early 1980s </a:t>
            </a:r>
            <a:r>
              <a:rPr lang="en-US" dirty="0" smtClean="0"/>
              <a:t>Hainaut </a:t>
            </a:r>
            <a:r>
              <a:rPr lang="en-US" dirty="0" smtClean="0"/>
              <a:t>and Liège are badly hit by steel </a:t>
            </a:r>
            <a:r>
              <a:rPr lang="en-US" dirty="0" smtClean="0"/>
              <a:t>crisis.</a:t>
            </a:r>
          </a:p>
          <a:p>
            <a:endParaRPr lang="en-US" dirty="0" smtClean="0"/>
          </a:p>
          <a:p>
            <a:r>
              <a:rPr lang="en-US" dirty="0" smtClean="0"/>
              <a:t>Northern provinces suffer as well: textiles, clothing, shipbuilding, but recover more quickly in late 1980s.</a:t>
            </a:r>
          </a:p>
          <a:p>
            <a:pPr lvl="1"/>
            <a:r>
              <a:rPr lang="en-US" dirty="0" smtClean="0"/>
              <a:t>Chemicals, new niche markets for textiles, copper refining.</a:t>
            </a:r>
            <a:endParaRPr lang="en-US" dirty="0" smtClean="0"/>
          </a:p>
          <a:p>
            <a:endParaRPr lang="nl-BE" dirty="0"/>
          </a:p>
          <a:p>
            <a:r>
              <a:rPr lang="en-US" dirty="0" smtClean="0"/>
              <a:t>Brussels: ‘capital of Europe’</a:t>
            </a:r>
          </a:p>
          <a:p>
            <a:pPr lvl="1"/>
            <a:r>
              <a:rPr lang="en-US" dirty="0" smtClean="0"/>
              <a:t>Continuous extension of </a:t>
            </a:r>
            <a:r>
              <a:rPr lang="en-US" dirty="0" smtClean="0"/>
              <a:t>EU.</a:t>
            </a:r>
            <a:endParaRPr lang="en-US" dirty="0" smtClean="0"/>
          </a:p>
          <a:p>
            <a:pPr lvl="1"/>
            <a:r>
              <a:rPr lang="en-US" dirty="0" smtClean="0"/>
              <a:t>Law firms, lobby firms, etc.</a:t>
            </a:r>
          </a:p>
          <a:p>
            <a:pPr lvl="2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89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Unreliable official provincial GDP data before 1995 ESA? </a:t>
            </a:r>
          </a:p>
          <a:p>
            <a:r>
              <a:rPr lang="en-US" dirty="0" smtClean="0"/>
              <a:t>The Geary and Stark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Long </a:t>
            </a:r>
            <a:r>
              <a:rPr lang="en-US" dirty="0" smtClean="0"/>
              <a:t>term patterns of spatial inequality</a:t>
            </a:r>
          </a:p>
          <a:p>
            <a:r>
              <a:rPr lang="en-US" dirty="0" smtClean="0"/>
              <a:t>The resource-based economy of the late 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r>
              <a:rPr lang="en-US" dirty="0" smtClean="0"/>
              <a:t>The interwar period and the 1950s</a:t>
            </a:r>
          </a:p>
          <a:p>
            <a:r>
              <a:rPr lang="en-US" dirty="0" smtClean="0"/>
              <a:t>The emergence of regional policies: solution of </a:t>
            </a:r>
            <a:r>
              <a:rPr lang="en-US" dirty="0" smtClean="0"/>
              <a:t>failure?</a:t>
            </a:r>
            <a:endParaRPr lang="en-US" dirty="0" smtClean="0"/>
          </a:p>
          <a:p>
            <a:r>
              <a:rPr lang="en-US" dirty="0" smtClean="0"/>
              <a:t>Speculations about future developments</a:t>
            </a:r>
          </a:p>
          <a:p>
            <a:r>
              <a:rPr lang="en-US" dirty="0" smtClean="0"/>
              <a:t>Conclusion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55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 </a:t>
            </a:r>
            <a:r>
              <a:rPr lang="en-US" dirty="0" smtClean="0"/>
              <a:t>3: </a:t>
            </a:r>
            <a:r>
              <a:rPr lang="en-US" dirty="0"/>
              <a:t>Relative regional GDP per capita in </a:t>
            </a:r>
            <a:r>
              <a:rPr lang="en-US" dirty="0" smtClean="0"/>
              <a:t>2010 </a:t>
            </a:r>
            <a:r>
              <a:rPr lang="en-US" dirty="0"/>
              <a:t>(current prices, Belgium = 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109" y="2636912"/>
            <a:ext cx="5489147" cy="27363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20</a:t>
            </a:fld>
            <a:endParaRPr lang="nl-BE" dirty="0"/>
          </a:p>
        </p:txBody>
      </p:sp>
      <p:pic>
        <p:nvPicPr>
          <p:cNvPr id="6146" name="Picture 2" descr="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96752"/>
            <a:ext cx="66962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10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Speculations about 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Antwerp and Brabant still belong to the richest areas of the EU, but their recent growth performance is lagging behind.</a:t>
            </a:r>
          </a:p>
          <a:p>
            <a:endParaRPr lang="en-US" dirty="0"/>
          </a:p>
          <a:p>
            <a:r>
              <a:rPr lang="en-US" dirty="0" smtClean="0"/>
              <a:t>Why are they – and Flanders in general – losing ground?</a:t>
            </a:r>
            <a:endParaRPr lang="en-US" dirty="0" smtClean="0"/>
          </a:p>
          <a:p>
            <a:pPr lvl="1"/>
            <a:r>
              <a:rPr lang="en-US" dirty="0" smtClean="0"/>
              <a:t>Sectors that carried industrial growth, such as metal processing and chemicals, are losing steam. </a:t>
            </a:r>
            <a:endParaRPr lang="en-US" dirty="0" smtClean="0"/>
          </a:p>
          <a:p>
            <a:pPr lvl="2"/>
            <a:r>
              <a:rPr lang="en-US" dirty="0" smtClean="0"/>
              <a:t>Car assembly even went into a steep decline. </a:t>
            </a:r>
          </a:p>
          <a:p>
            <a:pPr lvl="1"/>
            <a:r>
              <a:rPr lang="en-US" dirty="0" smtClean="0"/>
              <a:t>New industrial sectors, biotechnology, are expanding…</a:t>
            </a:r>
            <a:endParaRPr lang="en-US" dirty="0" smtClean="0"/>
          </a:p>
          <a:p>
            <a:pPr lvl="1"/>
            <a:r>
              <a:rPr lang="en-US" dirty="0" smtClean="0"/>
              <a:t>Tertiary sector: Flanders is </a:t>
            </a:r>
            <a:r>
              <a:rPr lang="en-US" i="1" dirty="0" smtClean="0"/>
              <a:t>under</a:t>
            </a:r>
            <a:r>
              <a:rPr lang="en-US" dirty="0" smtClean="0"/>
              <a:t> specialized in ICT-services, finance &amp; insurance, entertainment &amp; recreation.</a:t>
            </a:r>
            <a:endParaRPr lang="en-US" dirty="0" smtClean="0"/>
          </a:p>
          <a:p>
            <a:pPr lvl="1"/>
            <a:endParaRPr lang="en-US" dirty="0" smtClean="0"/>
          </a:p>
          <a:p>
            <a:pPr marL="720000" lvl="2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946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success in a certain period is no guarantee for economic success in the future.</a:t>
            </a:r>
            <a:endParaRPr lang="en-US" dirty="0" smtClean="0"/>
          </a:p>
          <a:p>
            <a:pPr lvl="1"/>
            <a:r>
              <a:rPr lang="en-US" dirty="0" smtClean="0"/>
              <a:t>The process can lead to dramatic changes in spatial inequality.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Today Flanders suffers from a gradual ageing of its economic structure, not </a:t>
            </a:r>
            <a:r>
              <a:rPr lang="en-US" dirty="0" err="1" smtClean="0"/>
              <a:t>unsimilar</a:t>
            </a:r>
            <a:r>
              <a:rPr lang="en-US" dirty="0" smtClean="0"/>
              <a:t> to what happened in Hainaut and Liège in the 1950s.</a:t>
            </a:r>
            <a:endParaRPr lang="en-US" dirty="0" smtClean="0"/>
          </a:p>
          <a:p>
            <a:pPr marL="720000" lvl="2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1665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Flemish government fails to stimulate the structural change that Flanders urgently needs.</a:t>
            </a:r>
            <a:endParaRPr lang="en-US" dirty="0" smtClean="0"/>
          </a:p>
          <a:p>
            <a:pPr lvl="1"/>
            <a:r>
              <a:rPr lang="en-US" dirty="0" smtClean="0"/>
              <a:t>Structural shortage of industrial zones.</a:t>
            </a:r>
          </a:p>
          <a:p>
            <a:pPr lvl="1"/>
            <a:r>
              <a:rPr lang="en-US" dirty="0" smtClean="0"/>
              <a:t>Congestion problems are getting out of control, but no bold investment programs in infrastructure and public transportation.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Wallonia is in a much better position.</a:t>
            </a:r>
          </a:p>
          <a:p>
            <a:pPr lvl="1"/>
            <a:r>
              <a:rPr lang="en-US" dirty="0" smtClean="0"/>
              <a:t>Congestion problems still manageable.</a:t>
            </a:r>
          </a:p>
          <a:p>
            <a:pPr lvl="1"/>
            <a:r>
              <a:rPr lang="en-US" dirty="0" smtClean="0"/>
              <a:t>Sufficient space to welcome new industries.</a:t>
            </a:r>
          </a:p>
          <a:p>
            <a:pPr lvl="1"/>
            <a:endParaRPr lang="en-US" dirty="0" smtClean="0"/>
          </a:p>
          <a:p>
            <a:pPr marL="720000" lvl="2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006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effort to reconstruct historical regional accounts that cover the whole 20</a:t>
            </a:r>
            <a:r>
              <a:rPr lang="en-US" baseline="30000" dirty="0" smtClean="0"/>
              <a:t>th</a:t>
            </a:r>
            <a:r>
              <a:rPr lang="en-US" dirty="0" smtClean="0"/>
              <a:t> century (Combes et al., 2011; </a:t>
            </a:r>
            <a:r>
              <a:rPr lang="en-US" dirty="0" err="1" smtClean="0"/>
              <a:t>Enflo</a:t>
            </a:r>
            <a:r>
              <a:rPr lang="en-US" dirty="0" smtClean="0"/>
              <a:t> and Rosés, 2015; Felice, 2011, etc.).</a:t>
            </a:r>
          </a:p>
          <a:p>
            <a:endParaRPr lang="en-US" dirty="0" smtClean="0"/>
          </a:p>
          <a:p>
            <a:r>
              <a:rPr lang="en-US" dirty="0" smtClean="0"/>
              <a:t>How did Belgian spatial inequality change from a long term perspective?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Official provincial GDP figures are available from 1955 onwards: are they reliable and what happened before? </a:t>
            </a:r>
          </a:p>
          <a:p>
            <a:pPr lvl="1"/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64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Unreliable official provincial GDP data?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year 2000 the introduction of 1995 ESA gave rise to a major revision of sources and estimation procedures.</a:t>
            </a:r>
          </a:p>
          <a:p>
            <a:pPr lvl="1"/>
            <a:r>
              <a:rPr lang="en-US" dirty="0" smtClean="0"/>
              <a:t>The old top-down approach used by ESA 1979 and before was replaced by a bottom-up method.</a:t>
            </a:r>
          </a:p>
          <a:p>
            <a:pPr lvl="1"/>
            <a:r>
              <a:rPr lang="en-US" dirty="0" smtClean="0"/>
              <a:t>For the overlapping year of 1995 we observe major revisions of the provincial GDP figures (ICN, 2000, 2001). </a:t>
            </a:r>
          </a:p>
          <a:p>
            <a:pPr lvl="1"/>
            <a:endParaRPr lang="en-US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96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1: Relative provincial GDP per head in 1995 (current prices, Belgium = 1)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828585"/>
              </p:ext>
            </p:extLst>
          </p:nvPr>
        </p:nvGraphicFramePr>
        <p:xfrm>
          <a:off x="1259632" y="1268763"/>
          <a:ext cx="6552728" cy="4536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37798"/>
                <a:gridCol w="1637798"/>
                <a:gridCol w="1638566"/>
                <a:gridCol w="1638566"/>
              </a:tblGrid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1979 ESA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1995 ESA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Difference (in %)</a:t>
                      </a:r>
                      <a:endParaRPr lang="nl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Antwerp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1,22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1,17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-4,1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Brabant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1,12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1,40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24,5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West Flanders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1,04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0,91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-12,8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East Flanders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0,94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0,87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-6,9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Hainaut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0,72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0,67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-7,1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Liège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0,88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0,78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-11,1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Limburg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0,99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0,85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-14,0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Luxembourg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0,86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0,81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-6,7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Namur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baseline="0" dirty="0">
                          <a:solidFill>
                            <a:srgbClr val="002060"/>
                          </a:solidFill>
                          <a:effectLst/>
                        </a:rPr>
                        <a:t>0,76</a:t>
                      </a:r>
                      <a:endParaRPr lang="nl-BE" sz="1600" b="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baseline="0" dirty="0">
                          <a:solidFill>
                            <a:srgbClr val="002060"/>
                          </a:solidFill>
                          <a:effectLst/>
                        </a:rPr>
                        <a:t>0,71</a:t>
                      </a:r>
                      <a:endParaRPr lang="nl-BE" sz="1600" b="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-7,6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19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Geary and Stark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 method </a:t>
            </a:r>
            <a:r>
              <a:rPr lang="en-US" dirty="0"/>
              <a:t>(Geary &amp; </a:t>
            </a:r>
            <a:r>
              <a:rPr lang="en-US" dirty="0" smtClean="0"/>
              <a:t>Stark, 2002) has become the international standard to reconstruct historical regional GDP figures (e.g. </a:t>
            </a:r>
            <a:r>
              <a:rPr lang="en-US" dirty="0" err="1" smtClean="0"/>
              <a:t>Enflo</a:t>
            </a:r>
            <a:r>
              <a:rPr lang="en-US" dirty="0" smtClean="0"/>
              <a:t> and Rosés, 2015; Felice, 2011).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Method divides economy in three sectors: agriculture, industry, and services.</a:t>
            </a:r>
          </a:p>
          <a:p>
            <a:pPr lvl="1"/>
            <a:r>
              <a:rPr lang="en-US" dirty="0" smtClean="0"/>
              <a:t>Employment figures for each sector per sector are taken from census data.</a:t>
            </a:r>
          </a:p>
          <a:p>
            <a:pPr lvl="1"/>
            <a:r>
              <a:rPr lang="en-US" dirty="0" smtClean="0"/>
              <a:t>National output of each sector is allocated to each province according to sector employment per province multiplied by sector </a:t>
            </a:r>
            <a:r>
              <a:rPr lang="en-US" dirty="0" err="1" smtClean="0"/>
              <a:t>labour</a:t>
            </a:r>
            <a:r>
              <a:rPr lang="en-US" dirty="0" smtClean="0"/>
              <a:t> productivity in each province.</a:t>
            </a:r>
          </a:p>
          <a:p>
            <a:endParaRPr lang="en-US" dirty="0" smtClean="0"/>
          </a:p>
          <a:p>
            <a:pPr marL="720000" lvl="2" indent="0">
              <a:buNone/>
            </a:pPr>
            <a:endParaRPr lang="en-US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94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Geary and Stark </a:t>
            </a:r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no historical data on sector </a:t>
            </a:r>
            <a:r>
              <a:rPr lang="en-US" dirty="0" err="1" smtClean="0"/>
              <a:t>labour</a:t>
            </a:r>
            <a:r>
              <a:rPr lang="en-US" dirty="0" smtClean="0"/>
              <a:t> productivity per province.</a:t>
            </a:r>
          </a:p>
          <a:p>
            <a:pPr lvl="1"/>
            <a:r>
              <a:rPr lang="en-US" dirty="0" smtClean="0"/>
              <a:t>GS method assumes that variations in provincial wage rates in each sector provide a reliable proxy.</a:t>
            </a:r>
          </a:p>
          <a:p>
            <a:pPr marL="359637" lvl="1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Does the GS method work for Belgium?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520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Table 2: Relative provincial GDP per head in 2001 (current prices, Belgium = 1)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060951"/>
              </p:ext>
            </p:extLst>
          </p:nvPr>
        </p:nvGraphicFramePr>
        <p:xfrm>
          <a:off x="1259632" y="1340764"/>
          <a:ext cx="6624736" cy="44644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7899"/>
                <a:gridCol w="1537899"/>
                <a:gridCol w="1538621"/>
                <a:gridCol w="2010317"/>
              </a:tblGrid>
              <a:tr h="8567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Official 1995 ESA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GS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Difference (in %)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Antwerp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1,15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1,11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-3,4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Brabant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1,44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1,44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0,3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West Flanders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0,94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0,91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-2,4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East Flanders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0,87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0,88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1,7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Hainaut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0,66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0,67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1,4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Liège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0,75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0,78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4,8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Limburg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0,84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0,85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1,0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Luxembourg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solidFill>
                            <a:srgbClr val="002060"/>
                          </a:solidFill>
                          <a:effectLst/>
                        </a:rPr>
                        <a:t>0,68</a:t>
                      </a:r>
                      <a:endParaRPr lang="nl-BE" sz="16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0,70</a:t>
                      </a:r>
                      <a:endParaRPr lang="nl-BE" sz="16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2,5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Namur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baseline="0" dirty="0">
                          <a:solidFill>
                            <a:srgbClr val="002060"/>
                          </a:solidFill>
                          <a:effectLst/>
                        </a:rPr>
                        <a:t>0,69</a:t>
                      </a:r>
                      <a:endParaRPr lang="nl-BE" sz="1600" b="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baseline="0" dirty="0">
                          <a:solidFill>
                            <a:srgbClr val="002060"/>
                          </a:solidFill>
                          <a:effectLst/>
                        </a:rPr>
                        <a:t>0,72</a:t>
                      </a:r>
                      <a:endParaRPr lang="nl-BE" sz="1600" b="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5,4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058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term patterns of spatial inequality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picture emerges from the GS-exercise?</a:t>
            </a:r>
          </a:p>
          <a:p>
            <a:pPr lvl="1"/>
            <a:r>
              <a:rPr lang="en-US" dirty="0" smtClean="0"/>
              <a:t>Evolution of the population-weighted coefficient of variation of provincial GDP per capita</a:t>
            </a:r>
          </a:p>
          <a:p>
            <a:pPr lvl="2"/>
            <a:r>
              <a:rPr lang="en-US" dirty="0" smtClean="0"/>
              <a:t>= proxy of </a:t>
            </a:r>
            <a:r>
              <a:rPr lang="en-US" dirty="0" smtClean="0"/>
              <a:t>σ-convergence</a:t>
            </a:r>
          </a:p>
          <a:p>
            <a:pPr marL="7200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Proxy of β-convergence </a:t>
            </a:r>
          </a:p>
          <a:p>
            <a:endParaRPr lang="en-US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4205357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2295</TotalTime>
  <Words>1231</Words>
  <Application>Microsoft Office PowerPoint</Application>
  <PresentationFormat>On-screen Show (4:3)</PresentationFormat>
  <Paragraphs>242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Corporate-KU Leuven-Liggend-Achtergrond Wit</vt:lpstr>
      <vt:lpstr>Corporate-KU Leuven-Liggend-Achtergrond Wit en Watermerk</vt:lpstr>
      <vt:lpstr>Microsoft Excel Chart</vt:lpstr>
      <vt:lpstr>Shifts in Belgian spatial inequality between 1896 and 2010</vt:lpstr>
      <vt:lpstr>Structure</vt:lpstr>
      <vt:lpstr>Introduction</vt:lpstr>
      <vt:lpstr>Unreliable official provincial GDP data?</vt:lpstr>
      <vt:lpstr>Table 1: Relative provincial GDP per head in 1995 (current prices, Belgium = 1)</vt:lpstr>
      <vt:lpstr>The Geary and Stark method</vt:lpstr>
      <vt:lpstr>The Geary and Stark method</vt:lpstr>
      <vt:lpstr>Table 2: Relative provincial GDP per head in 2001 (current prices, Belgium = 1)</vt:lpstr>
      <vt:lpstr>Long term patterns of spatial inequality</vt:lpstr>
      <vt:lpstr>Figure 1: σ-Convergence among Belgian provinces, 1896-2010</vt:lpstr>
      <vt:lpstr>Figure 2: β-Convergence among Belgian provinces, 1896-2010</vt:lpstr>
      <vt:lpstr>Map 1: Relative regional GDP per capita in 1896 (current prices, Belgium = 1)</vt:lpstr>
      <vt:lpstr>The resource-based economy of the late 19th and early 20th centuries</vt:lpstr>
      <vt:lpstr>Map 2: Relative regional GDP per capita in 1947 (current prices, Belgium = 1)</vt:lpstr>
      <vt:lpstr>Interwar period and the 1950s</vt:lpstr>
      <vt:lpstr>Interwar period and the 1950s</vt:lpstr>
      <vt:lpstr>Emergence of regional policies: solution or failure? </vt:lpstr>
      <vt:lpstr>Emergence of regional policies: solution or failure?  </vt:lpstr>
      <vt:lpstr>Emergence of regional policies: solution or failure? </vt:lpstr>
      <vt:lpstr>Map 3: Relative regional GDP per capita in 2010 (current prices, Belgium = 1)</vt:lpstr>
      <vt:lpstr>Speculations about future developments</vt:lpstr>
      <vt:lpstr>Conclusion</vt:lpstr>
      <vt:lpstr>Conclusion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Buyst, Erik</cp:lastModifiedBy>
  <cp:revision>273</cp:revision>
  <dcterms:created xsi:type="dcterms:W3CDTF">2012-07-10T07:57:57Z</dcterms:created>
  <dcterms:modified xsi:type="dcterms:W3CDTF">2015-11-24T16:12:10Z</dcterms:modified>
</cp:coreProperties>
</file>