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23"/>
  </p:notesMasterIdLst>
  <p:sldIdLst>
    <p:sldId id="256" r:id="rId2"/>
    <p:sldId id="257" r:id="rId3"/>
    <p:sldId id="274" r:id="rId4"/>
    <p:sldId id="297" r:id="rId5"/>
    <p:sldId id="276" r:id="rId6"/>
    <p:sldId id="260" r:id="rId7"/>
    <p:sldId id="295" r:id="rId8"/>
    <p:sldId id="294" r:id="rId9"/>
    <p:sldId id="296" r:id="rId10"/>
    <p:sldId id="279" r:id="rId11"/>
    <p:sldId id="300" r:id="rId12"/>
    <p:sldId id="280" r:id="rId13"/>
    <p:sldId id="282" r:id="rId14"/>
    <p:sldId id="283" r:id="rId15"/>
    <p:sldId id="284" r:id="rId16"/>
    <p:sldId id="262" r:id="rId17"/>
    <p:sldId id="285" r:id="rId18"/>
    <p:sldId id="286" r:id="rId19"/>
    <p:sldId id="298" r:id="rId20"/>
    <p:sldId id="299" r:id="rId21"/>
    <p:sldId id="293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 Dragon" initials="BD" lastIdx="35" clrIdx="0">
    <p:extLst>
      <p:ext uri="{19B8F6BF-5375-455C-9EA6-DF929625EA0E}">
        <p15:presenceInfo xmlns:p15="http://schemas.microsoft.com/office/powerpoint/2012/main" userId="Ben Drag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87E"/>
    <a:srgbClr val="FFCCFF"/>
    <a:srgbClr val="4F5050"/>
    <a:srgbClr val="1B3B5A"/>
    <a:srgbClr val="2D3C5A"/>
    <a:srgbClr val="214A5B"/>
    <a:srgbClr val="595959"/>
    <a:srgbClr val="FF7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71" autoAdjust="0"/>
  </p:normalViewPr>
  <p:slideViewPr>
    <p:cSldViewPr>
      <p:cViewPr varScale="1">
        <p:scale>
          <a:sx n="84" d="100"/>
          <a:sy n="84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r\Congr&#232;s%20des%20&#233;conomistes\Graphiques_Tableaux_Biatour-Kegel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7011864981962E-2"/>
          <c:y val="2.0043486478805442E-2"/>
          <c:w val="0.90808030183558641"/>
          <c:h val="0.8276759577358076"/>
        </c:manualLayout>
      </c:layout>
      <c:lineChart>
        <c:grouping val="standard"/>
        <c:varyColors val="0"/>
        <c:ser>
          <c:idx val="0"/>
          <c:order val="0"/>
          <c:tx>
            <c:strRef>
              <c:f>Graphiques!$M$72</c:f>
              <c:strCache>
                <c:ptCount val="1"/>
                <c:pt idx="0">
                  <c:v>Belgique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numRef>
              <c:f>Graphiques!$N$71:$BD$71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Graphiques!$N$72:$BD$72</c:f>
              <c:numCache>
                <c:formatCode>General</c:formatCode>
                <c:ptCount val="43"/>
                <c:pt idx="0">
                  <c:v>4.3668427302561819E-2</c:v>
                </c:pt>
                <c:pt idx="1">
                  <c:v>4.3460903829191544E-2</c:v>
                </c:pt>
                <c:pt idx="2">
                  <c:v>4.2760859833888665E-2</c:v>
                </c:pt>
                <c:pt idx="3">
                  <c:v>4.154251761380956E-2</c:v>
                </c:pt>
                <c:pt idx="4">
                  <c:v>4.0026964501233442E-2</c:v>
                </c:pt>
                <c:pt idx="5">
                  <c:v>3.8447049477669193E-2</c:v>
                </c:pt>
                <c:pt idx="6">
                  <c:v>3.669336633646747E-2</c:v>
                </c:pt>
                <c:pt idx="7">
                  <c:v>3.4875114299215637E-2</c:v>
                </c:pt>
                <c:pt idx="8">
                  <c:v>3.2984274351863352E-2</c:v>
                </c:pt>
                <c:pt idx="9">
                  <c:v>3.1038857875753889E-2</c:v>
                </c:pt>
                <c:pt idx="10">
                  <c:v>2.8964697880845325E-2</c:v>
                </c:pt>
                <c:pt idx="11">
                  <c:v>2.695440242040914E-2</c:v>
                </c:pt>
                <c:pt idx="12">
                  <c:v>2.5208246615692653E-2</c:v>
                </c:pt>
                <c:pt idx="13">
                  <c:v>2.3935280609706622E-2</c:v>
                </c:pt>
                <c:pt idx="14">
                  <c:v>2.321982938209266E-2</c:v>
                </c:pt>
                <c:pt idx="15">
                  <c:v>2.3010932610231016E-2</c:v>
                </c:pt>
                <c:pt idx="16">
                  <c:v>2.3106962995440572E-2</c:v>
                </c:pt>
                <c:pt idx="17">
                  <c:v>2.3315070396213722E-2</c:v>
                </c:pt>
                <c:pt idx="18">
                  <c:v>2.345828111325976E-2</c:v>
                </c:pt>
                <c:pt idx="19">
                  <c:v>2.3474176709277428E-2</c:v>
                </c:pt>
                <c:pt idx="20">
                  <c:v>2.3310718665591423E-2</c:v>
                </c:pt>
                <c:pt idx="21">
                  <c:v>2.2798235883117801E-2</c:v>
                </c:pt>
                <c:pt idx="22">
                  <c:v>2.1913943682484005E-2</c:v>
                </c:pt>
                <c:pt idx="23">
                  <c:v>2.0719586700939985E-2</c:v>
                </c:pt>
                <c:pt idx="24">
                  <c:v>1.930841937227501E-2</c:v>
                </c:pt>
                <c:pt idx="25">
                  <c:v>1.7930534527760722E-2</c:v>
                </c:pt>
                <c:pt idx="26">
                  <c:v>1.6549796358268809E-2</c:v>
                </c:pt>
                <c:pt idx="27">
                  <c:v>1.5248395163580231E-2</c:v>
                </c:pt>
                <c:pt idx="28">
                  <c:v>1.4159583749056903E-2</c:v>
                </c:pt>
                <c:pt idx="29">
                  <c:v>1.3218452716741824E-2</c:v>
                </c:pt>
                <c:pt idx="30">
                  <c:v>1.2429227078698091E-2</c:v>
                </c:pt>
                <c:pt idx="31">
                  <c:v>1.1736288995791933E-2</c:v>
                </c:pt>
                <c:pt idx="32">
                  <c:v>1.0955804380660794E-2</c:v>
                </c:pt>
                <c:pt idx="33">
                  <c:v>9.9980900069993606E-3</c:v>
                </c:pt>
                <c:pt idx="34">
                  <c:v>8.7883224032403451E-3</c:v>
                </c:pt>
                <c:pt idx="35">
                  <c:v>7.4278592562164736E-3</c:v>
                </c:pt>
                <c:pt idx="36">
                  <c:v>6.0230040569793086E-3</c:v>
                </c:pt>
                <c:pt idx="37">
                  <c:v>4.6949334240184992E-3</c:v>
                </c:pt>
                <c:pt idx="38">
                  <c:v>3.6076597156229351E-3</c:v>
                </c:pt>
                <c:pt idx="39">
                  <c:v>2.8344475412949155E-3</c:v>
                </c:pt>
                <c:pt idx="40">
                  <c:v>2.2831430468710501E-3</c:v>
                </c:pt>
                <c:pt idx="41">
                  <c:v>1.976823441812936E-3</c:v>
                </c:pt>
                <c:pt idx="42">
                  <c:v>1.8647991086060411E-3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Graphiques!$M$73</c:f>
              <c:strCache>
                <c:ptCount val="1"/>
                <c:pt idx="0">
                  <c:v>Etats-Unis</c:v>
                </c:pt>
              </c:strCache>
            </c:strRef>
          </c:tx>
          <c:spPr>
            <a:ln w="19050"/>
          </c:spPr>
          <c:marker>
            <c:symbol val="none"/>
          </c:marker>
          <c:cat>
            <c:numRef>
              <c:f>Graphiques!$N$71:$BD$71</c:f>
              <c:numCache>
                <c:formatCode>General</c:formatCode>
                <c:ptCount val="43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</c:numCache>
            </c:numRef>
          </c:cat>
          <c:val>
            <c:numRef>
              <c:f>Graphiques!$N$73:$BD$73</c:f>
              <c:numCache>
                <c:formatCode>General</c:formatCode>
                <c:ptCount val="43"/>
                <c:pt idx="0">
                  <c:v>1.6419690081689753E-2</c:v>
                </c:pt>
                <c:pt idx="1">
                  <c:v>1.6207407445632871E-2</c:v>
                </c:pt>
                <c:pt idx="2">
                  <c:v>1.5779570856380598E-2</c:v>
                </c:pt>
                <c:pt idx="3">
                  <c:v>1.5214195828408217E-2</c:v>
                </c:pt>
                <c:pt idx="4">
                  <c:v>1.4668101833568592E-2</c:v>
                </c:pt>
                <c:pt idx="5">
                  <c:v>1.405513319685725E-2</c:v>
                </c:pt>
                <c:pt idx="6">
                  <c:v>1.3416295132490763E-2</c:v>
                </c:pt>
                <c:pt idx="7">
                  <c:v>1.2893385377659383E-2</c:v>
                </c:pt>
                <c:pt idx="8">
                  <c:v>1.2598958718020636E-2</c:v>
                </c:pt>
                <c:pt idx="9">
                  <c:v>1.2598228097802755E-2</c:v>
                </c:pt>
                <c:pt idx="10">
                  <c:v>1.2876122731229511E-2</c:v>
                </c:pt>
                <c:pt idx="11">
                  <c:v>1.3294485687075364E-2</c:v>
                </c:pt>
                <c:pt idx="12">
                  <c:v>1.3823770656126833E-2</c:v>
                </c:pt>
                <c:pt idx="13">
                  <c:v>1.4256940235776172E-2</c:v>
                </c:pt>
                <c:pt idx="14">
                  <c:v>1.4526278135313486E-2</c:v>
                </c:pt>
                <c:pt idx="15">
                  <c:v>1.4632091156841165E-2</c:v>
                </c:pt>
                <c:pt idx="16">
                  <c:v>1.4620229283651254E-2</c:v>
                </c:pt>
                <c:pt idx="17">
                  <c:v>1.4621237942296528E-2</c:v>
                </c:pt>
                <c:pt idx="18">
                  <c:v>1.4692363691724442E-2</c:v>
                </c:pt>
                <c:pt idx="19">
                  <c:v>1.4863016416668318E-2</c:v>
                </c:pt>
                <c:pt idx="20">
                  <c:v>1.5104713241821166E-2</c:v>
                </c:pt>
                <c:pt idx="21">
                  <c:v>1.5415016749910082E-2</c:v>
                </c:pt>
                <c:pt idx="22">
                  <c:v>1.5775694976479127E-2</c:v>
                </c:pt>
                <c:pt idx="23">
                  <c:v>1.6360271974880991E-2</c:v>
                </c:pt>
                <c:pt idx="24">
                  <c:v>1.7221551949872405E-2</c:v>
                </c:pt>
                <c:pt idx="25">
                  <c:v>1.8334326267759771E-2</c:v>
                </c:pt>
                <c:pt idx="26">
                  <c:v>1.9525307426778271E-2</c:v>
                </c:pt>
                <c:pt idx="27">
                  <c:v>2.0688718556284069E-2</c:v>
                </c:pt>
                <c:pt idx="28">
                  <c:v>2.167260755649103E-2</c:v>
                </c:pt>
                <c:pt idx="29">
                  <c:v>2.2340946354023172E-2</c:v>
                </c:pt>
                <c:pt idx="30">
                  <c:v>2.2625348127015776E-2</c:v>
                </c:pt>
                <c:pt idx="31">
                  <c:v>2.2510354671809063E-2</c:v>
                </c:pt>
                <c:pt idx="32">
                  <c:v>2.1976227682326988E-2</c:v>
                </c:pt>
                <c:pt idx="33">
                  <c:v>2.1064829825316211E-2</c:v>
                </c:pt>
                <c:pt idx="34">
                  <c:v>1.9900275406672829E-2</c:v>
                </c:pt>
                <c:pt idx="35">
                  <c:v>1.8654355233164832E-2</c:v>
                </c:pt>
                <c:pt idx="36">
                  <c:v>1.7495661767229942E-2</c:v>
                </c:pt>
                <c:pt idx="37">
                  <c:v>1.6485592934365689E-2</c:v>
                </c:pt>
                <c:pt idx="38">
                  <c:v>1.5608830602917623E-2</c:v>
                </c:pt>
                <c:pt idx="39">
                  <c:v>1.4761655649923489E-2</c:v>
                </c:pt>
                <c:pt idx="40">
                  <c:v>1.3972892793772118E-2</c:v>
                </c:pt>
                <c:pt idx="41">
                  <c:v>1.3402069367996816E-2</c:v>
                </c:pt>
                <c:pt idx="42">
                  <c:v>1.3081557778697128E-2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921328"/>
        <c:axId val="153921712"/>
      </c:lineChart>
      <c:catAx>
        <c:axId val="153921328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crossAx val="153921712"/>
        <c:crosses val="autoZero"/>
        <c:auto val="1"/>
        <c:lblAlgn val="ctr"/>
        <c:lblOffset val="0"/>
        <c:tickLblSkip val="5"/>
        <c:tickMarkSkip val="5"/>
        <c:noMultiLvlLbl val="0"/>
      </c:catAx>
      <c:valAx>
        <c:axId val="153921712"/>
        <c:scaling>
          <c:orientation val="minMax"/>
        </c:scaling>
        <c:delete val="0"/>
        <c:axPos val="l"/>
        <c:majorGridlines>
          <c:spPr>
            <a:ln w="6350">
              <a:solidFill>
                <a:srgbClr val="D9D9D9"/>
              </a:solidFill>
              <a:prstDash val="dash"/>
            </a:ln>
          </c:spPr>
        </c:majorGridlines>
        <c:numFmt formatCode="0.0%" sourceLinked="0"/>
        <c:majorTickMark val="out"/>
        <c:minorTickMark val="none"/>
        <c:tickLblPos val="low"/>
        <c:spPr>
          <a:ln w="12700">
            <a:solidFill>
              <a:srgbClr val="414141">
                <a:lumMod val="60000"/>
                <a:lumOff val="40000"/>
              </a:srgbClr>
            </a:solidFill>
            <a:prstDash val="solid"/>
          </a:ln>
        </c:spPr>
        <c:crossAx val="153921328"/>
        <c:crosses val="autoZero"/>
        <c:crossBetween val="midCat"/>
      </c:valAx>
      <c:spPr>
        <a:noFill/>
        <a:ln w="12700">
          <a:solidFill>
            <a:srgbClr val="414141">
              <a:lumMod val="60000"/>
              <a:lumOff val="40000"/>
            </a:srgbClr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196980913015547E-2"/>
          <c:y val="0.92172977735956441"/>
          <c:w val="0.94280301908698461"/>
          <c:h val="7.4224810681519329E-2"/>
        </c:manualLayout>
      </c:layout>
      <c:overlay val="0"/>
    </c:legend>
    <c:plotVisOnly val="1"/>
    <c:dispBlanksAs val="gap"/>
    <c:showDLblsOverMax val="0"/>
  </c:chart>
  <c:spPr>
    <a:solidFill>
      <a:sysClr val="window" lastClr="FFFFFF"/>
    </a:solidFill>
    <a:ln w="25400">
      <a:noFill/>
    </a:ln>
  </c:spPr>
  <c:txPr>
    <a:bodyPr/>
    <a:lstStyle/>
    <a:p>
      <a:pPr>
        <a:defRPr sz="800">
          <a:solidFill>
            <a:srgbClr val="414141"/>
          </a:solidFill>
          <a:latin typeface="Trebuchet MS"/>
          <a:ea typeface="Trebuchet MS"/>
          <a:cs typeface="Trebuchet MS"/>
        </a:defRPr>
      </a:pPr>
      <a:endParaRPr lang="fr-F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2B708-E78B-4C62-8840-2B032F24BB08}" type="datetimeFigureOut">
              <a:rPr lang="en-GB" smtClean="0"/>
              <a:pPr/>
              <a:t>24/11/2015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1E82B-BFC0-4B1B-A56F-D60945271B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99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988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131840" y="980728"/>
            <a:ext cx="5540152" cy="216024"/>
          </a:xfrm>
        </p:spPr>
        <p:txBody>
          <a:bodyPr/>
          <a:lstStyle>
            <a:lvl1pPr>
              <a:defRPr lang="fr-FR" sz="2400" kern="1200" dirty="0" smtClean="0">
                <a:solidFill>
                  <a:srgbClr val="FFFFFF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08104" y="4797152"/>
            <a:ext cx="3128392" cy="6229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aseline="0">
                <a:latin typeface="Trebuchet MS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>
          <a:xfrm>
            <a:off x="3995936" y="2636912"/>
            <a:ext cx="4680520" cy="936104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1"/>
          </p:nvPr>
        </p:nvSpPr>
        <p:spPr>
          <a:xfrm>
            <a:off x="3707904" y="1196752"/>
            <a:ext cx="4967785" cy="3600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kaftpowerpoint-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5564732"/>
            <a:ext cx="1524000" cy="115252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75" y="288032"/>
            <a:ext cx="7560000" cy="1196752"/>
          </a:xfrm>
        </p:spPr>
        <p:txBody>
          <a:bodyPr/>
          <a:lstStyle>
            <a:lvl1pPr algn="l">
              <a:defRPr sz="2400" b="1">
                <a:solidFill>
                  <a:srgbClr val="1B3B5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0"/>
          </p:nvPr>
        </p:nvSpPr>
        <p:spPr>
          <a:xfrm>
            <a:off x="1188024" y="1929465"/>
            <a:ext cx="6768352" cy="367196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3" name="Rounded Rectangle 12"/>
          <p:cNvSpPr/>
          <p:nvPr userDrawn="1"/>
        </p:nvSpPr>
        <p:spPr bwMode="auto">
          <a:xfrm>
            <a:off x="788400" y="1587600"/>
            <a:ext cx="7560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1"/>
          </p:nvPr>
        </p:nvSpPr>
        <p:spPr>
          <a:xfrm>
            <a:off x="787475" y="1587600"/>
            <a:ext cx="7560000" cy="4320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560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Espace réservé du tableau 8"/>
          <p:cNvSpPr>
            <a:spLocks noGrp="1"/>
          </p:cNvSpPr>
          <p:nvPr>
            <p:ph type="tbl" sz="quarter" idx="11"/>
          </p:nvPr>
        </p:nvSpPr>
        <p:spPr>
          <a:xfrm>
            <a:off x="3707904" y="1587600"/>
            <a:ext cx="4644000" cy="43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788400" y="158760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4752041" y="160505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38113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ounded Rectangle 6"/>
          <p:cNvSpPr/>
          <p:nvPr userDrawn="1"/>
        </p:nvSpPr>
        <p:spPr bwMode="auto">
          <a:xfrm>
            <a:off x="827584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ounded Rectangle 8"/>
          <p:cNvSpPr/>
          <p:nvPr userDrawn="1"/>
        </p:nvSpPr>
        <p:spPr bwMode="auto">
          <a:xfrm>
            <a:off x="4751641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1151949" y="1845617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7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5064131" y="1844824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149553" y="1857457"/>
            <a:ext cx="3816424" cy="377474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6" name="Rounded Rectangle 15"/>
          <p:cNvSpPr/>
          <p:nvPr userDrawn="1"/>
        </p:nvSpPr>
        <p:spPr bwMode="auto">
          <a:xfrm>
            <a:off x="3708000" y="1587600"/>
            <a:ext cx="4644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half" idx="12"/>
          </p:nvPr>
        </p:nvSpPr>
        <p:spPr>
          <a:xfrm>
            <a:off x="3708000" y="1587600"/>
            <a:ext cx="4644000" cy="4320000"/>
          </a:xfrm>
          <a:prstGeom prst="roundRect">
            <a:avLst/>
          </a:prstGeom>
          <a:solidFill>
            <a:srgbClr val="2D687E"/>
          </a:solidFill>
          <a:ln w="12700">
            <a:solidFill>
              <a:schemeClr val="tx1"/>
            </a:solidFill>
          </a:ln>
        </p:spPr>
        <p:txBody>
          <a:bodyPr lIns="144000" tIns="144000" rIns="144000" bIns="14400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757488"/>
            <a:ext cx="7772400" cy="201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Trebuchet MS" charset="0"/>
              </a:rPr>
              <a:t>Cliquez pour modifier le style du titre</a:t>
            </a:r>
            <a:endParaRPr lang="en-US" smtClean="0">
              <a:sym typeface="Trebuchet MS" charset="0"/>
            </a:endParaRPr>
          </a:p>
        </p:txBody>
      </p:sp>
      <p:pic>
        <p:nvPicPr>
          <p:cNvPr id="4" name="Picture 3" descr="kaftpowerpoint-righ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7533456"/>
          </a:xfrm>
          <a:prstGeom prst="rect">
            <a:avLst/>
          </a:prstGeom>
        </p:spPr>
      </p:pic>
      <p:sp>
        <p:nvSpPr>
          <p:cNvPr id="5" name="Rectangle 1"/>
          <p:cNvSpPr>
            <a:spLocks/>
          </p:cNvSpPr>
          <p:nvPr/>
        </p:nvSpPr>
        <p:spPr bwMode="auto">
          <a:xfrm>
            <a:off x="7847281" y="6344945"/>
            <a:ext cx="979435" cy="384721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cap="none" spc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Verdana Bold" charset="0"/>
                <a:cs typeface="Verdana Bold" charset="0"/>
                <a:sym typeface="Verdana Bold" charset="0"/>
              </a:rPr>
              <a:t>plan.be</a:t>
            </a:r>
            <a:endParaRPr lang="en-US" sz="2000" b="1" cap="none" spc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Verdana Bold" charset="0"/>
              <a:cs typeface="Verdana Bold" charset="0"/>
              <a:sym typeface="Verdana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11" r:id="rId4"/>
    <p:sldLayoutId id="2147483706" r:id="rId5"/>
    <p:sldLayoutId id="2147483713" r:id="rId6"/>
    <p:sldLayoutId id="2147483714" r:id="rId7"/>
    <p:sldLayoutId id="2147483707" r:id="rId8"/>
    <p:sldLayoutId id="2147483712" r:id="rId9"/>
  </p:sldLayoutIdLst>
  <p:transition/>
  <p:hf sldNum="0"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+mj-lt"/>
          <a:ea typeface="+mj-ea"/>
          <a:cs typeface="+mj-cs"/>
          <a:sym typeface="Trebuchet MS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9pPr>
    </p:titleStyle>
    <p:bodyStyle>
      <a:lvl1pPr marL="39688" algn="r" rtl="0" eaLnBrk="1" fontAlgn="base" hangingPunct="1">
        <a:spcBef>
          <a:spcPts val="40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Verdana" charset="0"/>
        </a:defRPr>
      </a:lvl1pPr>
      <a:lvl2pPr marL="496888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2pPr>
      <a:lvl3pPr marL="954088" algn="ctr" rtl="0" eaLnBrk="1" fontAlgn="base" hangingPunct="1">
        <a:spcBef>
          <a:spcPts val="400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3pPr>
      <a:lvl4pPr marL="1411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4pPr>
      <a:lvl5pPr marL="18684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5pPr>
      <a:lvl6pPr marL="23256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6pPr>
      <a:lvl7pPr marL="27828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7pPr>
      <a:lvl8pPr marL="32400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8pPr>
      <a:lvl9pPr marL="3697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.be/publications/publication-1495-fr-labour+productivity+growth+in+belgium+long+term+trend+decline+and+possible+action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587153"/>
            <a:ext cx="4064496" cy="62292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Bernadette Biatour et Chantal Kegels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63688" y="2636912"/>
            <a:ext cx="6912768" cy="936104"/>
          </a:xfrm>
        </p:spPr>
        <p:txBody>
          <a:bodyPr/>
          <a:lstStyle/>
          <a:p>
            <a:r>
              <a:rPr lang="fr-FR" dirty="0" smtClean="0"/>
              <a:t>Croissance et productivité en Belgique : </a:t>
            </a:r>
            <a:r>
              <a:rPr lang="fr-FR" sz="1800" dirty="0" smtClean="0"/>
              <a:t>tendances à long terme</a:t>
            </a:r>
            <a:endParaRPr lang="fr-FR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Congrès des économistes belges de langue française – Liège</a:t>
            </a:r>
          </a:p>
          <a:p>
            <a:r>
              <a:rPr lang="fr-FR" dirty="0" smtClean="0"/>
              <a:t>26 Novembre 2015 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792" y="360479"/>
            <a:ext cx="7560000" cy="1196752"/>
          </a:xfrm>
        </p:spPr>
        <p:txBody>
          <a:bodyPr/>
          <a:lstStyle/>
          <a:p>
            <a:r>
              <a:rPr lang="fr-FR" sz="2000" dirty="0">
                <a:solidFill>
                  <a:schemeClr val="tx1">
                    <a:lumMod val="50000"/>
                  </a:schemeClr>
                </a:solidFill>
              </a:rPr>
              <a:t>Croissance de la productivité du travail</a:t>
            </a: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115616" y="1905506"/>
            <a:ext cx="6768352" cy="3671968"/>
          </a:xfrm>
        </p:spPr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210337"/>
              </p:ext>
            </p:extLst>
          </p:nvPr>
        </p:nvGraphicFramePr>
        <p:xfrm>
          <a:off x="1259632" y="2154554"/>
          <a:ext cx="6097478" cy="3074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1525826"/>
            <a:ext cx="7672957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1600" dirty="0">
                <a:latin typeface="Gill Sans"/>
                <a:ea typeface="SimSun" panose="02010600030101010101" pitchFamily="2" charset="-122"/>
                <a:cs typeface="Times New Roman" panose="02020603050405020304" pitchFamily="18" charset="0"/>
              </a:rPr>
              <a:t>Trend de la croissance de la productivité du travail -  Belgique, Etats-Unis (%)</a:t>
            </a:r>
            <a:endParaRPr lang="fr-BE" sz="1600" dirty="0">
              <a:effectLst/>
              <a:latin typeface="Gill Sans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561311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ECFIN.</a:t>
            </a:r>
          </a:p>
        </p:txBody>
      </p:sp>
    </p:spTree>
    <p:extLst>
      <p:ext uri="{BB962C8B-B14F-4D97-AF65-F5344CB8AC3E}">
        <p14:creationId xmlns:p14="http://schemas.microsoft.com/office/powerpoint/2010/main" val="34041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899592" y="1916832"/>
            <a:ext cx="7345210" cy="316835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87475" y="908720"/>
            <a:ext cx="7560000" cy="576064"/>
          </a:xfrm>
        </p:spPr>
        <p:txBody>
          <a:bodyPr/>
          <a:lstStyle/>
          <a:p>
            <a:r>
              <a:rPr lang="fr-BE" sz="1600" b="0" dirty="0" smtClean="0">
                <a:solidFill>
                  <a:schemeClr val="tx1"/>
                </a:solidFill>
                <a:latin typeface="Gill Sans"/>
                <a:cs typeface="Times New Roman" panose="02020603050405020304" pitchFamily="18" charset="0"/>
              </a:rPr>
              <a:t>Productivité du travail en </a:t>
            </a:r>
            <a:r>
              <a:rPr lang="fr-BE" sz="1600" b="0" dirty="0">
                <a:solidFill>
                  <a:schemeClr val="tx1"/>
                </a:solidFill>
                <a:latin typeface="Gill Sans"/>
                <a:cs typeface="Times New Roman" panose="02020603050405020304" pitchFamily="18" charset="0"/>
              </a:rPr>
              <a:t>SPA à prix constants de 2010 – Belgique, Etats-Unis</a:t>
            </a:r>
            <a:br>
              <a:rPr lang="fr-BE" sz="1600" b="0" dirty="0">
                <a:solidFill>
                  <a:schemeClr val="tx1"/>
                </a:solidFill>
                <a:latin typeface="Gill Sans"/>
                <a:cs typeface="Times New Roman" panose="02020603050405020304" pitchFamily="18" charset="0"/>
              </a:rPr>
            </a:br>
            <a:r>
              <a:rPr lang="fr-BE" sz="1200" b="0" i="1" dirty="0">
                <a:latin typeface="Gill Sans"/>
                <a:cs typeface="Times New Roman" panose="02020603050405020304" pitchFamily="18" charset="0"/>
              </a:rPr>
              <a:t>Echelle de gauche en milliers de SPA, échelle de droite en %</a:t>
            </a:r>
            <a:br>
              <a:rPr lang="fr-BE" sz="1200" b="0" i="1" dirty="0">
                <a:latin typeface="Gill Sans"/>
                <a:cs typeface="Times New Roman" panose="02020603050405020304" pitchFamily="18" charset="0"/>
              </a:rPr>
            </a:br>
            <a:endParaRPr lang="fr-BE" sz="1200" b="0" dirty="0"/>
          </a:p>
        </p:txBody>
      </p:sp>
      <p:sp>
        <p:nvSpPr>
          <p:cNvPr id="6" name="Rectangle 5"/>
          <p:cNvSpPr/>
          <p:nvPr/>
        </p:nvSpPr>
        <p:spPr>
          <a:xfrm>
            <a:off x="818339" y="5373216"/>
            <a:ext cx="2091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 smtClean="0"/>
              <a:t>Source : </a:t>
            </a:r>
            <a:r>
              <a:rPr lang="fr-BE" sz="1200" dirty="0" err="1" smtClean="0"/>
              <a:t>Ameco</a:t>
            </a:r>
            <a:r>
              <a:rPr lang="fr-BE" sz="1200" dirty="0"/>
              <a:t>, DG ECFIN</a:t>
            </a:r>
          </a:p>
        </p:txBody>
      </p:sp>
    </p:spTree>
    <p:extLst>
      <p:ext uri="{BB962C8B-B14F-4D97-AF65-F5344CB8AC3E}">
        <p14:creationId xmlns:p14="http://schemas.microsoft.com/office/powerpoint/2010/main" val="225691388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Croissance de la productivité du travail : Evolution récente</a:t>
            </a:r>
            <a:br>
              <a:rPr lang="fr-FR" dirty="0"/>
            </a:br>
            <a:endParaRPr lang="fr-BE" dirty="0"/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971600" y="2204864"/>
            <a:ext cx="6466400" cy="33263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7475" y="1620089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/>
              <a:t>Croissance de la productivité du travail en Belgique et dans les pays voisins</a:t>
            </a:r>
            <a:r>
              <a:rPr lang="fr-BE" sz="1600" dirty="0" smtClean="0"/>
              <a:t>.</a:t>
            </a:r>
          </a:p>
          <a:p>
            <a:pPr algn="l"/>
            <a:r>
              <a:rPr lang="fr-BE" sz="1200" i="1" dirty="0"/>
              <a:t>VA réelle par heure travaillée, 2000=100</a:t>
            </a:r>
          </a:p>
        </p:txBody>
      </p:sp>
      <p:sp>
        <p:nvSpPr>
          <p:cNvPr id="5" name="Rectangle 4"/>
          <p:cNvSpPr/>
          <p:nvPr/>
        </p:nvSpPr>
        <p:spPr>
          <a:xfrm>
            <a:off x="787475" y="556667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smtClean="0"/>
              <a:t>Eurostat.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3619936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err="1">
                <a:solidFill>
                  <a:schemeClr val="tx1">
                    <a:lumMod val="50000"/>
                  </a:schemeClr>
                </a:solidFill>
              </a:rPr>
              <a:t>Décomposition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</a:rPr>
              <a:t> de la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</a:rPr>
              <a:t>croissance</a:t>
            </a:r>
            <a:r>
              <a:rPr lang="en-GB" sz="2000" dirty="0">
                <a:solidFill>
                  <a:schemeClr val="tx1">
                    <a:lumMod val="50000"/>
                  </a:schemeClr>
                </a:solidFill>
              </a:rPr>
              <a:t> de la 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</a:rPr>
              <a:t>productivité</a:t>
            </a:r>
            <a:endParaRPr lang="fr-BE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899592" y="2391889"/>
            <a:ext cx="6769100" cy="31064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57398" y="1556792"/>
            <a:ext cx="7456933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Contributions à la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de la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productivité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du travail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Belgique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et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dans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les pays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voisins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2000-2007</a:t>
            </a:r>
            <a:endParaRPr lang="fr-BE" sz="1600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Economie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totale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contributions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points de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pourcentage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à la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annuelle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moyenne</a:t>
            </a:r>
            <a:r>
              <a:rPr lang="en-GB" sz="1200" i="1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(%)</a:t>
            </a:r>
            <a:endParaRPr lang="fr-BE" sz="1200" i="1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398" y="5562318"/>
            <a:ext cx="1577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/>
              <a:t>Source : </a:t>
            </a:r>
            <a:r>
              <a:rPr lang="fr-BE" sz="1200" dirty="0" smtClean="0"/>
              <a:t>EUKLEMS.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12033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896160" y="1999976"/>
            <a:ext cx="7316349" cy="34525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5576" y="692696"/>
            <a:ext cx="7456933" cy="79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Contributions à la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de la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productivité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du travail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Belgique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et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dans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les pays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voisins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2007-2009</a:t>
            </a:r>
            <a:endParaRPr lang="fr-BE" sz="1600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Economie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totale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contributions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points de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pourcentage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à la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annuelle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moyenne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(%)</a:t>
            </a:r>
            <a:endParaRPr lang="fr-BE" sz="1200" i="1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5589240"/>
            <a:ext cx="1577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/>
              <a:t>Source : EUKLEMS.</a:t>
            </a:r>
          </a:p>
        </p:txBody>
      </p:sp>
    </p:spTree>
    <p:extLst>
      <p:ext uri="{BB962C8B-B14F-4D97-AF65-F5344CB8AC3E}">
        <p14:creationId xmlns:p14="http://schemas.microsoft.com/office/powerpoint/2010/main" val="2626076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836712"/>
            <a:ext cx="7508467" cy="548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Contributions à la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de la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productivité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du travail </a:t>
            </a:r>
            <a:r>
              <a:rPr lang="en-GB" sz="1600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600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Belgique</a:t>
            </a:r>
            <a:r>
              <a:rPr lang="en-GB" sz="1600" dirty="0" smtClean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2007-2013</a:t>
            </a:r>
            <a:endParaRPr lang="fr-BE" sz="1600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40385" indent="-540385" algn="l">
              <a:spcBef>
                <a:spcPts val="200"/>
              </a:spcBef>
              <a:spcAft>
                <a:spcPts val="0"/>
              </a:spcAft>
            </a:pP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Economie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totale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contributions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points de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pourcentage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à la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annuelle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200" i="1" dirty="0" err="1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moyenne</a:t>
            </a:r>
            <a:r>
              <a:rPr lang="en-GB" sz="1200" i="1" dirty="0"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(%)</a:t>
            </a:r>
            <a:endParaRPr lang="fr-BE" sz="1200" i="1" dirty="0">
              <a:latin typeface="Gill Sans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008" y="2155956"/>
            <a:ext cx="6192688" cy="3324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9008" y="5589240"/>
            <a:ext cx="1577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/>
              <a:t>Source : EUKLEMS.</a:t>
            </a:r>
          </a:p>
        </p:txBody>
      </p:sp>
    </p:spTree>
    <p:extLst>
      <p:ext uri="{BB962C8B-B14F-4D97-AF65-F5344CB8AC3E}">
        <p14:creationId xmlns:p14="http://schemas.microsoft.com/office/powerpoint/2010/main" val="3305703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chemeClr val="tx1">
                    <a:lumMod val="50000"/>
                  </a:schemeClr>
                </a:solidFill>
              </a:rPr>
              <a:t>Changement structurel des activités</a:t>
            </a:r>
            <a:endParaRPr lang="fr-FR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6273" y="1303974"/>
            <a:ext cx="756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1600" dirty="0"/>
              <a:t>Heures travaillées par les principaux secteurs en Belgique et dans les pays </a:t>
            </a:r>
            <a:r>
              <a:rPr lang="fr-BE" sz="1600" dirty="0" smtClean="0"/>
              <a:t>voisins</a:t>
            </a:r>
          </a:p>
          <a:p>
            <a:pPr algn="l"/>
            <a:r>
              <a:rPr lang="fr-BE" sz="1200" i="1" dirty="0"/>
              <a:t>En % des heures travaillées totales</a:t>
            </a:r>
            <a:endParaRPr lang="fr-FR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86273" y="5157192"/>
            <a:ext cx="7098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200" dirty="0" smtClean="0"/>
              <a:t>Remarque : La </a:t>
            </a:r>
            <a:r>
              <a:rPr lang="fr-BE" sz="1200" dirty="0"/>
              <a:t>manufacture correspond à la branche C de la NACE Rev2, les services marchands correspondent aux branches G à M sans L, les services </a:t>
            </a:r>
            <a:r>
              <a:rPr lang="fr-BE" sz="1200" dirty="0" err="1"/>
              <a:t>non-marchands</a:t>
            </a:r>
            <a:r>
              <a:rPr lang="fr-BE" sz="1200" dirty="0"/>
              <a:t> aux branches N à S et les autres aux branches A, B, L, D, E, F et T. </a:t>
            </a:r>
            <a:endParaRPr lang="fr-BE" sz="1200" dirty="0" smtClean="0"/>
          </a:p>
          <a:p>
            <a:pPr algn="just"/>
            <a:r>
              <a:rPr lang="en-GB" sz="1200" dirty="0" smtClean="0"/>
              <a:t>Source : Eurostat.</a:t>
            </a:r>
            <a:endParaRPr lang="fr-FR" sz="1200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78658639"/>
              </p:ext>
            </p:extLst>
          </p:nvPr>
        </p:nvGraphicFramePr>
        <p:xfrm>
          <a:off x="787401" y="2060847"/>
          <a:ext cx="7560072" cy="2952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12"/>
                <a:gridCol w="1260012"/>
                <a:gridCol w="1260012"/>
                <a:gridCol w="1260012"/>
                <a:gridCol w="1260012"/>
                <a:gridCol w="1260012"/>
              </a:tblGrid>
              <a:tr h="26839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Belgique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Allemagne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France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Pays-Bas</a:t>
                      </a:r>
                    </a:p>
                  </a:txBody>
                  <a:tcPr marL="7620" marR="7620" marT="7620" marB="0" anchor="ctr"/>
                </a:tc>
              </a:tr>
              <a:tr h="268393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16,20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20,11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12,88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39,67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34,82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33,67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39,83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32,48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30,75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36,60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33,26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14,32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15,72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14,04</a:t>
                      </a:r>
                    </a:p>
                  </a:txBody>
                  <a:tcPr marL="7620" marR="7620" marT="7620" marB="0" anchor="ctr"/>
                </a:tc>
              </a:tr>
              <a:tr h="268393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11,46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18,43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10,38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10,07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40,21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35,40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36,28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39,25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37,79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34,18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38,20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38,75</a:t>
                      </a:r>
                    </a:p>
                  </a:txBody>
                  <a:tcPr marL="7620" marR="7620" marT="7620" marB="0" anchor="ctr"/>
                </a:tc>
              </a:tr>
              <a:tr h="2683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10,55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15,13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11,94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067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332393797"/>
              </p:ext>
            </p:extLst>
          </p:nvPr>
        </p:nvGraphicFramePr>
        <p:xfrm>
          <a:off x="787400" y="2276877"/>
          <a:ext cx="7384998" cy="4032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33"/>
                <a:gridCol w="1230833"/>
                <a:gridCol w="1230833"/>
                <a:gridCol w="1230833"/>
                <a:gridCol w="1230833"/>
                <a:gridCol w="1230833"/>
              </a:tblGrid>
              <a:tr h="2122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Belgique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Allemagne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France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Pays-Bas</a:t>
                      </a:r>
                    </a:p>
                  </a:txBody>
                  <a:tcPr marL="7620" marR="7620" marT="7620" marB="0" anchor="ctr"/>
                </a:tc>
              </a:tr>
              <a:tr h="212234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2000-2013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0.99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0.33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</a:t>
                      </a:r>
                      <a:r>
                        <a:rPr lang="fr-BE" sz="1200" b="0" i="0" u="none" strike="noStrike" dirty="0" err="1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non-marchands</a:t>
                      </a:r>
                      <a:endParaRPr lang="fr-BE" sz="1200" b="0" i="0" u="none" strike="noStrike" dirty="0">
                        <a:solidFill>
                          <a:srgbClr val="41414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-0.03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</a:tr>
              <a:tr h="212234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1.59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0.56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0.94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-0.15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</a:tr>
              <a:tr h="212234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2007-2013</a:t>
                      </a:r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0.11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0.05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0.08</a:t>
                      </a:r>
                    </a:p>
                  </a:txBody>
                  <a:tcPr marL="7620" marR="7620" marT="7620" marB="0" anchor="ctr"/>
                </a:tc>
              </a:tr>
              <a:tr h="212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0.16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Contributions </a:t>
            </a:r>
            <a:r>
              <a:rPr lang="en-GB" sz="2000" dirty="0" err="1" smtClean="0">
                <a:solidFill>
                  <a:schemeClr val="tx1">
                    <a:lumMod val="50000"/>
                  </a:schemeClr>
                </a:solidFill>
              </a:rPr>
              <a:t>sectorielles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 à la </a:t>
            </a:r>
            <a:r>
              <a:rPr lang="en-GB" sz="2000" dirty="0" err="1" smtClean="0">
                <a:solidFill>
                  <a:schemeClr val="tx1">
                    <a:lumMod val="50000"/>
                  </a:schemeClr>
                </a:solidFill>
              </a:rPr>
              <a:t>croissance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tx1">
                    <a:lumMod val="50000"/>
                  </a:schemeClr>
                </a:solidFill>
              </a:rPr>
              <a:t>agrégée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 de la </a:t>
            </a:r>
            <a:r>
              <a:rPr lang="en-GB" sz="2000" dirty="0" err="1" smtClean="0">
                <a:solidFill>
                  <a:schemeClr val="tx1">
                    <a:lumMod val="50000"/>
                  </a:schemeClr>
                </a:solidFill>
              </a:rPr>
              <a:t>productivité</a:t>
            </a:r>
            <a:r>
              <a:rPr lang="en-GB" sz="2000" dirty="0" smtClean="0">
                <a:solidFill>
                  <a:schemeClr val="tx1">
                    <a:lumMod val="50000"/>
                  </a:schemeClr>
                </a:solidFill>
              </a:rPr>
              <a:t> du travail</a:t>
            </a:r>
            <a:endParaRPr lang="fr-BE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7400" y="1496094"/>
            <a:ext cx="73849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 smtClean="0"/>
              <a:t>Contributions </a:t>
            </a:r>
            <a:r>
              <a:rPr lang="fr-BE" sz="1600" dirty="0"/>
              <a:t>des principaux secteurs à la croissance agrégée de la productivité du travail en Belgique et dans les pays </a:t>
            </a:r>
            <a:r>
              <a:rPr lang="fr-BE" sz="1600" dirty="0" smtClean="0"/>
              <a:t>voisins</a:t>
            </a:r>
          </a:p>
          <a:p>
            <a:pPr algn="l"/>
            <a:r>
              <a:rPr lang="fr-BE" sz="1200" i="1" dirty="0"/>
              <a:t>Contributions en points de pourcentage à la croissance annuelle moyenne (%)</a:t>
            </a:r>
            <a:endParaRPr lang="fr-FR" sz="1200" i="1" dirty="0"/>
          </a:p>
        </p:txBody>
      </p:sp>
      <p:sp>
        <p:nvSpPr>
          <p:cNvPr id="5" name="Rectangle 4"/>
          <p:cNvSpPr/>
          <p:nvPr/>
        </p:nvSpPr>
        <p:spPr>
          <a:xfrm>
            <a:off x="755576" y="6320665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1200" dirty="0"/>
              <a:t>Source : Eurostat.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626675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752507468"/>
              </p:ext>
            </p:extLst>
          </p:nvPr>
        </p:nvGraphicFramePr>
        <p:xfrm>
          <a:off x="787400" y="1484748"/>
          <a:ext cx="7384998" cy="482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833"/>
                <a:gridCol w="1230833"/>
                <a:gridCol w="1230833"/>
                <a:gridCol w="1230833"/>
                <a:gridCol w="1230833"/>
                <a:gridCol w="1230833"/>
              </a:tblGrid>
              <a:tr h="253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Belgique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Allemagne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France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Pays-Bas</a:t>
                      </a:r>
                    </a:p>
                  </a:txBody>
                  <a:tcPr marL="7620" marR="7620" marT="7620" marB="0" anchor="ctr"/>
                </a:tc>
              </a:tr>
              <a:tr h="253925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2000-2013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0.99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2.76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1.24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0.27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1.41</a:t>
                      </a:r>
                    </a:p>
                  </a:txBody>
                  <a:tcPr marL="7620" marR="7620" marT="7620" marB="0" anchor="ctr"/>
                </a:tc>
              </a:tr>
              <a:tr h="253925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1.59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4.37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2.38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0.04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1.48</a:t>
                      </a:r>
                    </a:p>
                  </a:txBody>
                  <a:tcPr marL="7620" marR="7620" marT="7620" marB="0" anchor="ctr"/>
                </a:tc>
              </a:tr>
              <a:tr h="253925">
                <a:tc>
                  <a:txBody>
                    <a:bodyPr/>
                    <a:lstStyle/>
                    <a:p>
                      <a:pPr algn="ctr" fontAlgn="ctr"/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2007-2013</a:t>
                      </a:r>
                      <a:endParaRPr lang="fr-BE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1.18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0.11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Services non-marchands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0.49</a:t>
                      </a:r>
                    </a:p>
                  </a:txBody>
                  <a:tcPr marL="7620" marR="7620" marT="7620" marB="0" anchor="ctr"/>
                </a:tc>
              </a:tr>
              <a:tr h="253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Autres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87400" y="690648"/>
            <a:ext cx="73849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/>
              <a:t>Croissance de la productivité du travail des principaux secteurs en Belgique et dans les pays voisins </a:t>
            </a:r>
            <a:endParaRPr lang="fr-BE" sz="1600" dirty="0" smtClean="0"/>
          </a:p>
          <a:p>
            <a:pPr algn="l"/>
            <a:r>
              <a:rPr lang="fr-BE" sz="1200" i="1" dirty="0"/>
              <a:t>Taux de croissance annuel moyen en %</a:t>
            </a:r>
            <a:endParaRPr lang="fr-FR" sz="1200" i="1" dirty="0"/>
          </a:p>
        </p:txBody>
      </p:sp>
      <p:sp>
        <p:nvSpPr>
          <p:cNvPr id="5" name="Rectangle 4"/>
          <p:cNvSpPr/>
          <p:nvPr/>
        </p:nvSpPr>
        <p:spPr>
          <a:xfrm>
            <a:off x="683568" y="6397817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1200" dirty="0"/>
              <a:t>Source : Eurostat.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02891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63128229"/>
              </p:ext>
            </p:extLst>
          </p:nvPr>
        </p:nvGraphicFramePr>
        <p:xfrm>
          <a:off x="787400" y="1587500"/>
          <a:ext cx="7559675" cy="47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400"/>
                <a:gridCol w="1368152"/>
                <a:gridCol w="1440160"/>
                <a:gridCol w="1584176"/>
                <a:gridCol w="1182787"/>
              </a:tblGrid>
              <a:tr h="342416">
                <a:tc>
                  <a:txBody>
                    <a:bodyPr/>
                    <a:lstStyle/>
                    <a:p>
                      <a:endParaRPr lang="fr-BE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Belgique</a:t>
                      </a:r>
                      <a:endParaRPr lang="fr-BE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Allemagne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France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Pays-Bas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endParaRPr lang="fr-BE" sz="1200" b="0" i="0" u="none" strike="noStrike" dirty="0">
                        <a:solidFill>
                          <a:srgbClr val="41414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2000-2007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1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>
                        <a:latin typeface="+mj-lt"/>
                      </a:endParaRPr>
                    </a:p>
                  </a:txBody>
                  <a:tcPr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3.66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Composition du travail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0.45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0.21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Non-TIC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0.39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PTF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2.6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1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2.33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Composition du travail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0.33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0.41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Non-TIC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0.07</a:t>
                      </a:r>
                    </a:p>
                  </a:txBody>
                  <a:tcPr marL="7620" marR="7620" marT="7620" marB="0" anchor="ctr"/>
                </a:tc>
              </a:tr>
              <a:tr h="342416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PTF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1.52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764736"/>
          </a:xfrm>
        </p:spPr>
        <p:txBody>
          <a:bodyPr/>
          <a:lstStyle/>
          <a:p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Décomposition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de la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croissance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de la </a:t>
            </a:r>
            <a:r>
              <a:rPr lang="en-GB" dirty="0" err="1" smtClean="0">
                <a:solidFill>
                  <a:schemeClr val="tx1">
                    <a:lumMod val="50000"/>
                  </a:schemeClr>
                </a:solidFill>
              </a:rPr>
              <a:t>productivitié</a:t>
            </a: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 : manufacture et services </a:t>
            </a:r>
            <a:r>
              <a:rPr lang="en-GB" dirty="0" err="1" smtClean="0">
                <a:solidFill>
                  <a:schemeClr val="tx1">
                    <a:lumMod val="50000"/>
                  </a:schemeClr>
                </a:solidFill>
              </a:rPr>
              <a:t>marchands</a:t>
            </a:r>
            <a:endParaRPr lang="fr-BE" dirty="0"/>
          </a:p>
        </p:txBody>
      </p:sp>
      <p:sp>
        <p:nvSpPr>
          <p:cNvPr id="6" name="Rectangle 5"/>
          <p:cNvSpPr/>
          <p:nvPr/>
        </p:nvSpPr>
        <p:spPr>
          <a:xfrm>
            <a:off x="601289" y="1027731"/>
            <a:ext cx="77355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Contributions à la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de la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productivité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du travail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Belgique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et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dans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les pays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voisins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GB" sz="1600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2000-2007</a:t>
            </a:r>
            <a:r>
              <a:rPr lang="fr-BE" sz="1600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fr-BE" sz="12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GB" sz="1200" i="1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points de </a:t>
            </a:r>
            <a:r>
              <a:rPr lang="en-GB" sz="1200" i="1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pourcentage</a:t>
            </a:r>
            <a:r>
              <a:rPr lang="en-GB" sz="1200" i="1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lang="fr-BE" sz="1200" dirty="0"/>
          </a:p>
        </p:txBody>
      </p:sp>
      <p:sp>
        <p:nvSpPr>
          <p:cNvPr id="7" name="Rectangle 6"/>
          <p:cNvSpPr/>
          <p:nvPr/>
        </p:nvSpPr>
        <p:spPr>
          <a:xfrm>
            <a:off x="683568" y="6395044"/>
            <a:ext cx="1577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/>
              <a:t>Source : EUKLEMS.</a:t>
            </a:r>
          </a:p>
        </p:txBody>
      </p:sp>
    </p:spTree>
    <p:extLst>
      <p:ext uri="{BB962C8B-B14F-4D97-AF65-F5344CB8AC3E}">
        <p14:creationId xmlns:p14="http://schemas.microsoft.com/office/powerpoint/2010/main" val="39527588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Croissance du PIB par habitant : Evolution de long terme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Utilisation du travail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Productivité du travail</a:t>
            </a:r>
          </a:p>
          <a:p>
            <a:endParaRPr lang="fr-FR" dirty="0"/>
          </a:p>
          <a:p>
            <a:r>
              <a:rPr lang="fr-FR" dirty="0" smtClean="0"/>
              <a:t>Croissance de la productivité du travail : Evolution récente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Décomposition de la croissance de la productivité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Changement structurel des activités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Contributions sectorielles à la croissance agrégée de la productivité du travail</a:t>
            </a:r>
          </a:p>
          <a:p>
            <a:pPr marL="782638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Décomposition de la croissance de la productivité : manufacture et services marchands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786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1997501274"/>
              </p:ext>
            </p:extLst>
          </p:nvPr>
        </p:nvGraphicFramePr>
        <p:xfrm>
          <a:off x="787400" y="1412776"/>
          <a:ext cx="7559676" cy="5040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376"/>
                <a:gridCol w="936104"/>
                <a:gridCol w="1075358"/>
                <a:gridCol w="1259946"/>
                <a:gridCol w="1259946"/>
                <a:gridCol w="1259946"/>
              </a:tblGrid>
              <a:tr h="512430">
                <a:tc>
                  <a:txBody>
                    <a:bodyPr/>
                    <a:lstStyle/>
                    <a:p>
                      <a:endParaRPr lang="fr-BE" sz="1200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Belgique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Allemagne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France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Pays-Bas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endParaRPr lang="fr-BE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2007-2013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2007-2009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2007-2009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2007-2009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2007-2009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1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Manufacture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200">
                        <a:latin typeface="+mj-lt"/>
                      </a:endParaRPr>
                    </a:p>
                  </a:txBody>
                  <a:tcPr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-9.81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-3.79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Composition du travail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0.07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0.18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Non-TIC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0.69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PTF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-3.79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-11.83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-4.73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1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Services marchands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-0.87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Composition du travail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0.31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0.23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Intensité cap. Non-TIC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0.22</a:t>
                      </a:r>
                    </a:p>
                  </a:txBody>
                  <a:tcPr marL="7620" marR="7620" marT="7620" marB="0" anchor="ctr"/>
                </a:tc>
              </a:tr>
              <a:tr h="348318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+mj-lt"/>
                        </a:rPr>
                        <a:t>PTF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-2.65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-1.64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7475" y="836712"/>
            <a:ext cx="7560000" cy="648040"/>
          </a:xfrm>
        </p:spPr>
        <p:txBody>
          <a:bodyPr/>
          <a:lstStyle/>
          <a:p>
            <a:pPr marL="540385" indent="-540385">
              <a:spcBef>
                <a:spcPts val="20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Contributions à la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croissance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de la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productivité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du travail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en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Belgique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et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dans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les pays </a:t>
            </a:r>
            <a:r>
              <a:rPr lang="en-GB" sz="1600" dirty="0" err="1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voisins</a:t>
            </a:r>
            <a:r>
              <a:rPr lang="en-GB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GB" sz="1600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2007-2013</a:t>
            </a:r>
            <a:r>
              <a:rPr lang="fr-BE" sz="1600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fr-BE" sz="1600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GB" sz="1200" i="1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points </a:t>
            </a:r>
            <a:r>
              <a:rPr lang="en-GB" sz="1200" i="1" dirty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de </a:t>
            </a:r>
            <a:r>
              <a:rPr lang="en-GB" sz="1200" i="1" dirty="0" err="1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pourcentage</a:t>
            </a:r>
            <a:r>
              <a:rPr lang="en-GB" sz="1200" i="1" dirty="0" smtClean="0">
                <a:solidFill>
                  <a:schemeClr val="tx1"/>
                </a:solidFill>
                <a:latin typeface="Gill Sans"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lang="fr-BE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6453340"/>
            <a:ext cx="15776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/>
              <a:t>Source : EUKLEMS.</a:t>
            </a:r>
          </a:p>
        </p:txBody>
      </p:sp>
    </p:spTree>
    <p:extLst>
      <p:ext uri="{BB962C8B-B14F-4D97-AF65-F5344CB8AC3E}">
        <p14:creationId xmlns:p14="http://schemas.microsoft.com/office/powerpoint/2010/main" val="370334211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196752"/>
            <a:ext cx="7560000" cy="4710848"/>
          </a:xfrm>
        </p:spPr>
        <p:txBody>
          <a:bodyPr/>
          <a:lstStyle/>
          <a:p>
            <a:pPr marL="82550" indent="0" algn="ctr">
              <a:buNone/>
            </a:pPr>
            <a:endParaRPr lang="fr-FR" sz="1800" dirty="0" smtClean="0"/>
          </a:p>
          <a:p>
            <a:pPr marL="82550" indent="0" algn="ctr">
              <a:buNone/>
            </a:pPr>
            <a:endParaRPr lang="fr-FR" sz="1800" dirty="0"/>
          </a:p>
          <a:p>
            <a:pPr marL="82550" indent="0" algn="ctr">
              <a:buNone/>
            </a:pPr>
            <a:endParaRPr lang="fr-FR" sz="1800" dirty="0" smtClean="0"/>
          </a:p>
          <a:p>
            <a:pPr marL="82550" indent="0" algn="ctr">
              <a:buNone/>
            </a:pPr>
            <a:endParaRPr lang="fr-FR" sz="1800" dirty="0"/>
          </a:p>
          <a:p>
            <a:pPr marL="82550" indent="0" algn="ctr">
              <a:buNone/>
            </a:pPr>
            <a:endParaRPr lang="fr-FR" sz="1800" dirty="0" smtClean="0"/>
          </a:p>
          <a:p>
            <a:pPr marL="82550" indent="0" algn="ctr">
              <a:buNone/>
            </a:pPr>
            <a:r>
              <a:rPr lang="fr-FR" sz="1800" dirty="0" smtClean="0"/>
              <a:t>Merci </a:t>
            </a:r>
            <a:r>
              <a:rPr lang="fr-FR" sz="1800" dirty="0"/>
              <a:t>de votre attention</a:t>
            </a:r>
          </a:p>
          <a:p>
            <a:pPr marL="82550" indent="0">
              <a:buNone/>
            </a:pPr>
            <a:endParaRPr lang="fr-FR" sz="1800" dirty="0"/>
          </a:p>
          <a:p>
            <a:pPr marL="82550" indent="0">
              <a:buNone/>
            </a:pPr>
            <a:endParaRPr lang="fr-FR" sz="1800" dirty="0"/>
          </a:p>
          <a:p>
            <a:pPr marL="82550" indent="0">
              <a:buNone/>
            </a:pPr>
            <a:r>
              <a:rPr lang="fr-FR" sz="1800" dirty="0"/>
              <a:t>Publication téléchargeable : WP 06-15 Labour </a:t>
            </a:r>
            <a:r>
              <a:rPr lang="fr-FR" sz="1800" dirty="0" err="1"/>
              <a:t>productivity</a:t>
            </a:r>
            <a:r>
              <a:rPr lang="fr-FR" sz="1800" dirty="0"/>
              <a:t> </a:t>
            </a:r>
            <a:r>
              <a:rPr lang="fr-FR" sz="1800" dirty="0" err="1"/>
              <a:t>growth</a:t>
            </a:r>
            <a:r>
              <a:rPr lang="fr-FR" sz="1800" dirty="0"/>
              <a:t> in </a:t>
            </a:r>
            <a:r>
              <a:rPr lang="fr-FR" sz="1800" dirty="0" err="1"/>
              <a:t>Belgium</a:t>
            </a:r>
            <a:r>
              <a:rPr lang="fr-FR" sz="1800" dirty="0"/>
              <a:t> sur </a:t>
            </a:r>
            <a:r>
              <a:rPr lang="fr-FR" sz="1800" dirty="0">
                <a:hlinkClick r:id="rId2"/>
              </a:rPr>
              <a:t>http://www.plan.be/</a:t>
            </a:r>
            <a:endParaRPr lang="fr-F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42641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Croissance du PIB par habitant : Evolution de long terme</a:t>
            </a:r>
            <a:br>
              <a:rPr lang="fr-FR" dirty="0"/>
            </a:br>
            <a:endParaRPr lang="fr-BE" dirty="0"/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985363" y="2168193"/>
            <a:ext cx="6264696" cy="32025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71600" y="1700808"/>
            <a:ext cx="7200800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1600" dirty="0">
                <a:latin typeface="Gill Sans"/>
                <a:ea typeface="SimSun" panose="02010600030101010101" pitchFamily="2" charset="-122"/>
                <a:cs typeface="Times New Roman" panose="02020603050405020304" pitchFamily="18" charset="0"/>
              </a:rPr>
              <a:t>Croissance du PIB réel par habitant en Belgique (en %)</a:t>
            </a:r>
            <a:endParaRPr lang="fr-BE" sz="1600" dirty="0">
              <a:effectLst/>
              <a:latin typeface="Gill Sans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36208" y="5374036"/>
            <a:ext cx="2135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1200" dirty="0" smtClean="0"/>
              <a:t>Source : </a:t>
            </a:r>
            <a:r>
              <a:rPr lang="fr-BE" sz="1200" dirty="0" err="1" smtClean="0"/>
              <a:t>Ameco</a:t>
            </a:r>
            <a:r>
              <a:rPr lang="fr-BE" sz="1200" dirty="0"/>
              <a:t>, DG </a:t>
            </a:r>
            <a:r>
              <a:rPr lang="fr-BE" sz="1200" dirty="0" smtClean="0"/>
              <a:t>ECFIN.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332167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836744"/>
          </a:xfrm>
        </p:spPr>
        <p:txBody>
          <a:bodyPr/>
          <a:lstStyle/>
          <a:p>
            <a:r>
              <a:rPr lang="fr-BE" sz="1600" b="0" dirty="0">
                <a:solidFill>
                  <a:schemeClr val="tx1">
                    <a:lumMod val="50000"/>
                  </a:schemeClr>
                </a:solidFill>
              </a:rPr>
              <a:t>Croissance du PIB réel, population et PIB réel par tête – BE, UE15, US</a:t>
            </a:r>
            <a:br>
              <a:rPr lang="fr-BE" sz="1600" b="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fr-BE" sz="1200" b="0" i="1" dirty="0">
                <a:solidFill>
                  <a:schemeClr val="tx1">
                    <a:lumMod val="50000"/>
                  </a:schemeClr>
                </a:solidFill>
              </a:rPr>
              <a:t>Taux de croissance annuel moyen, %</a:t>
            </a:r>
            <a:br>
              <a:rPr lang="fr-BE" sz="1200" b="0" i="1" dirty="0">
                <a:solidFill>
                  <a:schemeClr val="tx1">
                    <a:lumMod val="50000"/>
                  </a:schemeClr>
                </a:solidFill>
              </a:rPr>
            </a:br>
            <a:endParaRPr lang="fr-BE" sz="1200" b="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4088395179"/>
              </p:ext>
            </p:extLst>
          </p:nvPr>
        </p:nvGraphicFramePr>
        <p:xfrm>
          <a:off x="821803" y="980728"/>
          <a:ext cx="5832648" cy="4449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162"/>
                <a:gridCol w="1458162"/>
                <a:gridCol w="1458162"/>
                <a:gridCol w="1458162"/>
              </a:tblGrid>
              <a:tr h="21259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Belgique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UE15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Etats-Unis</a:t>
                      </a:r>
                    </a:p>
                  </a:txBody>
                  <a:tcPr marL="7620" marR="7620" marT="7620" marB="0" anchor="ctr"/>
                </a:tc>
              </a:tr>
              <a:tr h="21945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1960-1970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4.2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Population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 par tête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2.9</a:t>
                      </a:r>
                    </a:p>
                  </a:txBody>
                  <a:tcPr marL="7620" marR="7620" marT="7620" marB="0" anchor="ctr"/>
                </a:tc>
              </a:tr>
              <a:tr h="2125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1970-1980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3.2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Population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 par tête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</a:tr>
              <a:tr h="2125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1980-1990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9944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3.3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Population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 par tête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2.4</a:t>
                      </a:r>
                    </a:p>
                  </a:txBody>
                  <a:tcPr marL="7620" marR="7620" marT="7620" marB="0" anchor="ctr"/>
                </a:tc>
              </a:tr>
              <a:tr h="2125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1990-2000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3.4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Population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1.2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 par tête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</a:tr>
              <a:tr h="2125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2000-2013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Population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</a:tr>
              <a:tr h="212595">
                <a:tc>
                  <a:txBody>
                    <a:bodyPr/>
                    <a:lstStyle/>
                    <a:p>
                      <a:pPr algn="l" fontAlgn="ctr"/>
                      <a:r>
                        <a:rPr lang="fr-BE" sz="1200" b="0" i="0" u="none" strike="noStrike" dirty="0">
                          <a:solidFill>
                            <a:srgbClr val="414141"/>
                          </a:solidFill>
                          <a:effectLst/>
                          <a:latin typeface="Trebuchet MS" panose="020B0603020202020204" pitchFamily="34" charset="0"/>
                        </a:rPr>
                        <a:t>PIB par tête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3568" y="558924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ECFIN, BPF.</a:t>
            </a:r>
          </a:p>
        </p:txBody>
      </p:sp>
    </p:spTree>
    <p:extLst>
      <p:ext uri="{BB962C8B-B14F-4D97-AF65-F5344CB8AC3E}">
        <p14:creationId xmlns:p14="http://schemas.microsoft.com/office/powerpoint/2010/main" val="4249735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971601" y="1902628"/>
            <a:ext cx="7083216" cy="36634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7474" y="1052736"/>
            <a:ext cx="7096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 smtClean="0">
                <a:latin typeface="Gill Sans"/>
                <a:cs typeface="Times New Roman" panose="02020603050405020304" pitchFamily="18" charset="0"/>
              </a:rPr>
              <a:t>PIB par tête en SPA à prix constants de 2010 – Belgique, Etats-Unis</a:t>
            </a:r>
          </a:p>
          <a:p>
            <a:pPr algn="l"/>
            <a:r>
              <a:rPr lang="fr-BE" sz="1200" i="1" dirty="0">
                <a:latin typeface="Gill Sans"/>
                <a:cs typeface="Times New Roman" panose="02020603050405020304" pitchFamily="18" charset="0"/>
              </a:rPr>
              <a:t>Echelle de gauche en milliers de SPA, échelle de droite en %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556607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ECFIN</a:t>
            </a:r>
            <a:r>
              <a:rPr lang="fr-BE" sz="1200" dirty="0" smtClean="0"/>
              <a:t>, Eurostat.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966375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038" y="810255"/>
            <a:ext cx="7560000" cy="718496"/>
          </a:xfrm>
        </p:spPr>
        <p:txBody>
          <a:bodyPr/>
          <a:lstStyle/>
          <a:p>
            <a:r>
              <a:rPr lang="fr-BE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Décomposition de la croissance du PIB réel par tête – Belgique, Etats-Unis</a:t>
            </a:r>
            <a:br>
              <a:rPr lang="fr-BE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</a:br>
            <a:r>
              <a:rPr lang="fr-BE" sz="1200" b="0" i="1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Taux de croissance annuel moyen en % </a:t>
            </a:r>
            <a:endParaRPr lang="fr-FR" sz="1200" b="0" i="1" dirty="0">
              <a:solidFill>
                <a:schemeClr val="tx1">
                  <a:lumMod val="50000"/>
                </a:schemeClr>
              </a:solidFill>
              <a:latin typeface="Gill San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1628800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Belgique</a:t>
            </a:r>
            <a:endParaRPr lang="fr-FR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163436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Etats-Unis</a:t>
            </a:r>
            <a:endParaRPr lang="fr-FR" sz="1200" dirty="0"/>
          </a:p>
        </p:txBody>
      </p:sp>
      <p:pic>
        <p:nvPicPr>
          <p:cNvPr id="6" name="Chart Placeholder 5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899592" y="1984168"/>
            <a:ext cx="3474929" cy="3528392"/>
          </a:xfrm>
          <a:prstGeom prst="rect">
            <a:avLst/>
          </a:prstGeom>
        </p:spPr>
      </p:pic>
      <p:pic>
        <p:nvPicPr>
          <p:cNvPr id="12" name="Chart Placeholder 11"/>
          <p:cNvPicPr>
            <a:picLocks noGrp="1" noChangeAspect="1"/>
          </p:cNvPicPr>
          <p:nvPr>
            <p:ph type="chart" sz="quarter" idx="11"/>
          </p:nvPr>
        </p:nvPicPr>
        <p:blipFill>
          <a:blip r:embed="rId3"/>
          <a:stretch>
            <a:fillRect/>
          </a:stretch>
        </p:blipFill>
        <p:spPr>
          <a:xfrm>
            <a:off x="4788024" y="1976160"/>
            <a:ext cx="3384376" cy="33250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6696" y="587502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</a:t>
            </a:r>
            <a:r>
              <a:rPr lang="fr-BE" sz="1200" dirty="0" smtClean="0"/>
              <a:t>ECFIN.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3225463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Utilisation du travail</a:t>
            </a:r>
            <a:endParaRPr lang="fr-BE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188024" y="2564903"/>
            <a:ext cx="6768352" cy="3036529"/>
          </a:xfrm>
        </p:spPr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348880"/>
            <a:ext cx="5593050" cy="29471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71600" y="1702025"/>
            <a:ext cx="6768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Utilisation du travail en Belgique et aux Etats-Unis</a:t>
            </a:r>
            <a:endParaRPr lang="fr-BE" sz="1600" dirty="0">
              <a:solidFill>
                <a:schemeClr val="tx1">
                  <a:lumMod val="50000"/>
                </a:schemeClr>
              </a:solidFill>
              <a:latin typeface="Gill Sans"/>
            </a:endParaRPr>
          </a:p>
          <a:p>
            <a:pPr algn="l"/>
            <a:r>
              <a:rPr lang="en-GB" sz="1200" i="1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Heures</a:t>
            </a:r>
            <a:r>
              <a:rPr lang="en-GB" sz="1200" i="1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</a:t>
            </a:r>
            <a:r>
              <a:rPr lang="en-GB" sz="1200" i="1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annuelles</a:t>
            </a:r>
            <a:r>
              <a:rPr lang="en-GB" sz="1200" i="1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</a:t>
            </a:r>
            <a:r>
              <a:rPr lang="en-GB" sz="1200" i="1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travaillées</a:t>
            </a:r>
            <a:r>
              <a:rPr lang="en-GB" sz="1200" i="1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par </a:t>
            </a:r>
            <a:r>
              <a:rPr lang="en-GB" sz="1200" i="1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tête</a:t>
            </a:r>
            <a:endParaRPr lang="fr-BE" sz="1200" dirty="0"/>
          </a:p>
        </p:txBody>
      </p:sp>
      <p:sp>
        <p:nvSpPr>
          <p:cNvPr id="6" name="Rectangle 5"/>
          <p:cNvSpPr/>
          <p:nvPr/>
        </p:nvSpPr>
        <p:spPr>
          <a:xfrm>
            <a:off x="827584" y="56156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ECFIN.</a:t>
            </a:r>
          </a:p>
        </p:txBody>
      </p:sp>
    </p:spTree>
    <p:extLst>
      <p:ext uri="{BB962C8B-B14F-4D97-AF65-F5344CB8AC3E}">
        <p14:creationId xmlns:p14="http://schemas.microsoft.com/office/powerpoint/2010/main" val="1184486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75" y="288032"/>
            <a:ext cx="7560000" cy="620688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Utilisation du travail</a:t>
            </a:r>
            <a:endParaRPr lang="fr-BE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755773"/>
              </p:ext>
            </p:extLst>
          </p:nvPr>
        </p:nvGraphicFramePr>
        <p:xfrm>
          <a:off x="777878" y="1052736"/>
          <a:ext cx="7568461" cy="501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3" imgW="6426200" imgH="419100" progId="Equation.3">
                  <p:embed/>
                </p:oleObj>
              </mc:Choice>
              <mc:Fallback>
                <p:oleObj name="Equation" r:id="rId3" imgW="6426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8" y="1052736"/>
                        <a:ext cx="7568461" cy="501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874738" y="1793681"/>
            <a:ext cx="73747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BE" sz="1600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Heures travaillées par an par </a:t>
            </a:r>
            <a:r>
              <a:rPr lang="fr-BE" sz="1600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travailleur</a:t>
            </a:r>
            <a:endParaRPr lang="fr-BE" sz="1600" dirty="0" smtClean="0">
              <a:solidFill>
                <a:schemeClr val="tx1">
                  <a:lumMod val="50000"/>
                </a:schemeClr>
              </a:solidFill>
              <a:latin typeface="Gill Sa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500737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</a:t>
            </a:r>
            <a:r>
              <a:rPr lang="fr-BE" sz="1200" dirty="0" smtClean="0"/>
              <a:t>ECFIN.</a:t>
            </a:r>
            <a:endParaRPr lang="fr-BE" sz="1200" dirty="0"/>
          </a:p>
        </p:txBody>
      </p:sp>
      <p:pic>
        <p:nvPicPr>
          <p:cNvPr id="9" name="Chart Placeholder 8"/>
          <p:cNvPicPr>
            <a:picLocks noGrp="1" noChangeAspect="1"/>
          </p:cNvPicPr>
          <p:nvPr>
            <p:ph type="chart" sz="quarter" idx="10"/>
          </p:nvPr>
        </p:nvPicPr>
        <p:blipFill>
          <a:blip r:embed="rId5"/>
          <a:stretch>
            <a:fillRect/>
          </a:stretch>
        </p:blipFill>
        <p:spPr>
          <a:xfrm>
            <a:off x="1187624" y="2335710"/>
            <a:ext cx="5794164" cy="246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99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75" y="1268760"/>
            <a:ext cx="7560000" cy="216024"/>
          </a:xfrm>
        </p:spPr>
        <p:txBody>
          <a:bodyPr/>
          <a:lstStyle/>
          <a:p>
            <a:r>
              <a:rPr lang="en-GB" sz="1600" b="0" dirty="0" err="1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Taux</a:t>
            </a:r>
            <a:r>
              <a:rPr lang="en-GB" sz="1600" b="0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 </a:t>
            </a:r>
            <a:r>
              <a:rPr lang="en-GB" sz="1600" b="0" dirty="0" err="1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d’emploi</a:t>
            </a:r>
            <a:r>
              <a:rPr lang="en-GB" sz="1600" b="0" dirty="0" smtClean="0">
                <a:solidFill>
                  <a:schemeClr val="tx1">
                    <a:lumMod val="50000"/>
                  </a:schemeClr>
                </a:solidFill>
                <a:latin typeface="Gill Sans"/>
              </a:rPr>
              <a:t> (%) et </a:t>
            </a:r>
            <a:r>
              <a:rPr lang="en-GB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Population </a:t>
            </a:r>
            <a:r>
              <a:rPr lang="en-GB" sz="1600" b="0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en</a:t>
            </a:r>
            <a:r>
              <a:rPr lang="en-GB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</a:t>
            </a:r>
            <a:r>
              <a:rPr lang="en-GB" sz="1600" b="0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âge</a:t>
            </a:r>
            <a:r>
              <a:rPr lang="en-GB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de </a:t>
            </a:r>
            <a:r>
              <a:rPr lang="en-GB" sz="1600" b="0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travailler</a:t>
            </a:r>
            <a:r>
              <a:rPr lang="en-GB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/ population </a:t>
            </a:r>
            <a:r>
              <a:rPr lang="en-GB" sz="1600" b="0" dirty="0" err="1">
                <a:solidFill>
                  <a:schemeClr val="tx1">
                    <a:lumMod val="50000"/>
                  </a:schemeClr>
                </a:solidFill>
                <a:latin typeface="Gill Sans"/>
              </a:rPr>
              <a:t>totale</a:t>
            </a:r>
            <a:r>
              <a:rPr lang="en-GB" sz="1600" b="0" dirty="0">
                <a:solidFill>
                  <a:schemeClr val="tx1">
                    <a:lumMod val="50000"/>
                  </a:schemeClr>
                </a:solidFill>
                <a:latin typeface="Gill Sans"/>
              </a:rPr>
              <a:t> (%)</a:t>
            </a:r>
            <a:r>
              <a:rPr lang="fr-BE" sz="1600" b="0" dirty="0"/>
              <a:t/>
            </a:r>
            <a:br>
              <a:rPr lang="fr-BE" sz="1600" b="0" dirty="0"/>
            </a:br>
            <a:endParaRPr lang="fr-BE" sz="1600" b="0" dirty="0">
              <a:solidFill>
                <a:schemeClr val="tx1">
                  <a:lumMod val="50000"/>
                </a:schemeClr>
              </a:solidFill>
              <a:latin typeface="Gill Sans"/>
            </a:endParaRPr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sz="quarter" idx="10"/>
          </p:nvPr>
        </p:nvPicPr>
        <p:blipFill>
          <a:blip r:embed="rId2"/>
          <a:stretch>
            <a:fillRect/>
          </a:stretch>
        </p:blipFill>
        <p:spPr>
          <a:xfrm>
            <a:off x="1043608" y="1700808"/>
            <a:ext cx="5608006" cy="208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789040"/>
            <a:ext cx="5616624" cy="20162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7475" y="566676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fr-BE" sz="1200" dirty="0"/>
              <a:t>Source : </a:t>
            </a:r>
            <a:r>
              <a:rPr lang="fr-BE" sz="1200" dirty="0" err="1"/>
              <a:t>Ameco</a:t>
            </a:r>
            <a:r>
              <a:rPr lang="fr-BE" sz="1200" dirty="0"/>
              <a:t>, DG ECFIN.</a:t>
            </a:r>
          </a:p>
        </p:txBody>
      </p:sp>
    </p:spTree>
    <p:extLst>
      <p:ext uri="{BB962C8B-B14F-4D97-AF65-F5344CB8AC3E}">
        <p14:creationId xmlns:p14="http://schemas.microsoft.com/office/powerpoint/2010/main" val="2340062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fp2011">
  <a:themeElements>
    <a:clrScheme name="BFP">
      <a:dk1>
        <a:srgbClr val="414141"/>
      </a:dk1>
      <a:lt1>
        <a:srgbClr val="FFFFFF"/>
      </a:lt1>
      <a:dk2>
        <a:srgbClr val="1B3B5A"/>
      </a:dk2>
      <a:lt2>
        <a:srgbClr val="FFFFFF"/>
      </a:lt2>
      <a:accent1>
        <a:srgbClr val="A5B1BE"/>
      </a:accent1>
      <a:accent2>
        <a:srgbClr val="FFC73B"/>
      </a:accent2>
      <a:accent3>
        <a:srgbClr val="2D687E"/>
      </a:accent3>
      <a:accent4>
        <a:srgbClr val="6DC3D2"/>
      </a:accent4>
      <a:accent5>
        <a:srgbClr val="1B3B5A"/>
      </a:accent5>
      <a:accent6>
        <a:srgbClr val="F58220"/>
      </a:accent6>
      <a:hlink>
        <a:srgbClr val="2D687E"/>
      </a:hlink>
      <a:folHlink>
        <a:srgbClr val="41414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FP_colors">
    <a:dk1>
      <a:srgbClr val="414141"/>
    </a:dk1>
    <a:lt1>
      <a:sysClr val="window" lastClr="FFFFFF"/>
    </a:lt1>
    <a:dk2>
      <a:srgbClr val="2D687E"/>
    </a:dk2>
    <a:lt2>
      <a:srgbClr val="EEECE1"/>
    </a:lt2>
    <a:accent1>
      <a:srgbClr val="F58220"/>
    </a:accent1>
    <a:accent2>
      <a:srgbClr val="2D687E"/>
    </a:accent2>
    <a:accent3>
      <a:srgbClr val="A5B1BE"/>
    </a:accent3>
    <a:accent4>
      <a:srgbClr val="FFC73B"/>
    </a:accent4>
    <a:accent5>
      <a:srgbClr val="6DC3D2"/>
    </a:accent5>
    <a:accent6>
      <a:srgbClr val="1B3B5A"/>
    </a:accent6>
    <a:hlink>
      <a:srgbClr val="0000FF"/>
    </a:hlink>
    <a:folHlink>
      <a:srgbClr val="800080"/>
    </a:folHlink>
  </a:clrScheme>
  <a:fontScheme name="BFP_Fonts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bfp2011</Template>
  <TotalTime>988</TotalTime>
  <Pages>0</Pages>
  <Words>1194</Words>
  <Characters>0</Characters>
  <Application>Microsoft Office PowerPoint</Application>
  <PresentationFormat>On-screen Show (4:3)</PresentationFormat>
  <Lines>0</Lines>
  <Paragraphs>496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SimSun</vt:lpstr>
      <vt:lpstr>Arial</vt:lpstr>
      <vt:lpstr>Calibri</vt:lpstr>
      <vt:lpstr>Gill Sans</vt:lpstr>
      <vt:lpstr>Times New Roman</vt:lpstr>
      <vt:lpstr>Trebuchet MS</vt:lpstr>
      <vt:lpstr>Verdana</vt:lpstr>
      <vt:lpstr>Verdana Bold</vt:lpstr>
      <vt:lpstr>ヒラギノ角ゴ ProN W3</vt:lpstr>
      <vt:lpstr>bfp2011</vt:lpstr>
      <vt:lpstr>Equation</vt:lpstr>
      <vt:lpstr>PowerPoint Presentation</vt:lpstr>
      <vt:lpstr>Plan</vt:lpstr>
      <vt:lpstr>Croissance du PIB par habitant : Evolution de long terme </vt:lpstr>
      <vt:lpstr>Croissance du PIB réel, population et PIB réel par tête – BE, UE15, US Taux de croissance annuel moyen, % </vt:lpstr>
      <vt:lpstr>PowerPoint Presentation</vt:lpstr>
      <vt:lpstr>Décomposition de la croissance du PIB réel par tête – Belgique, Etats-Unis Taux de croissance annuel moyen en % </vt:lpstr>
      <vt:lpstr>Utilisation du travail</vt:lpstr>
      <vt:lpstr>Utilisation du travail</vt:lpstr>
      <vt:lpstr>Taux d’emploi (%) et Population en âge de travailler/ population totale (%) </vt:lpstr>
      <vt:lpstr>Croissance de la productivité du travail </vt:lpstr>
      <vt:lpstr>Productivité du travail en SPA à prix constants de 2010 – Belgique, Etats-Unis Echelle de gauche en milliers de SPA, échelle de droite en % </vt:lpstr>
      <vt:lpstr>Croissance de la productivité du travail : Evolution récente </vt:lpstr>
      <vt:lpstr>Décomposition de la croissance de la productivité</vt:lpstr>
      <vt:lpstr>PowerPoint Presentation</vt:lpstr>
      <vt:lpstr>PowerPoint Presentation</vt:lpstr>
      <vt:lpstr>Changement structurel des activités</vt:lpstr>
      <vt:lpstr>Contributions sectorielles à la croissance agrégée de la productivité du travail</vt:lpstr>
      <vt:lpstr>PowerPoint Presentation</vt:lpstr>
      <vt:lpstr>Décomposition de la croissance de la productivitié : manufacture et services marchands</vt:lpstr>
      <vt:lpstr>Contributions à la croissance de la productivité du travail en Belgique et dans les pays voisins, 2007-2013 (points de pourcentage)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Chantal Kegels</dc:creator>
  <cp:lastModifiedBy>Bernadette Biatour</cp:lastModifiedBy>
  <cp:revision>117</cp:revision>
  <dcterms:created xsi:type="dcterms:W3CDTF">2015-11-03T08:32:08Z</dcterms:created>
  <dcterms:modified xsi:type="dcterms:W3CDTF">2015-11-24T08:57:54Z</dcterms:modified>
</cp:coreProperties>
</file>