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3" r:id="rId5"/>
    <p:sldId id="258" r:id="rId6"/>
    <p:sldId id="259" r:id="rId7"/>
    <p:sldId id="261" r:id="rId8"/>
    <p:sldId id="264" r:id="rId9"/>
    <p:sldId id="265" r:id="rId10"/>
    <p:sldId id="266" r:id="rId11"/>
    <p:sldId id="267" r:id="rId12"/>
    <p:sldId id="269" r:id="rId13"/>
    <p:sldId id="270" r:id="rId14"/>
    <p:sldId id="268" r:id="rId15"/>
    <p:sldId id="271"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435"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B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BE"/>
          </a:p>
        </p:txBody>
      </p:sp>
      <p:sp>
        <p:nvSpPr>
          <p:cNvPr id="4" name="Date Placeholder 3"/>
          <p:cNvSpPr>
            <a:spLocks noGrp="1"/>
          </p:cNvSpPr>
          <p:nvPr>
            <p:ph type="dt" sz="half" idx="10"/>
          </p:nvPr>
        </p:nvSpPr>
        <p:spPr/>
        <p:txBody>
          <a:bodyPr/>
          <a:lstStyle/>
          <a:p>
            <a:fld id="{B2E40F3C-E546-468B-9CB7-24F6CA0CDD1C}" type="datetimeFigureOut">
              <a:rPr lang="fr-BE" smtClean="0"/>
              <a:pPr/>
              <a:t>24/11/2015</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9490E54B-CA03-4924-A02C-4AED8B4FF2C3}" type="slidenum">
              <a:rPr lang="fr-BE" smtClean="0"/>
              <a:pPr/>
              <a:t>‹#›</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B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Date Placeholder 3"/>
          <p:cNvSpPr>
            <a:spLocks noGrp="1"/>
          </p:cNvSpPr>
          <p:nvPr>
            <p:ph type="dt" sz="half" idx="10"/>
          </p:nvPr>
        </p:nvSpPr>
        <p:spPr/>
        <p:txBody>
          <a:bodyPr/>
          <a:lstStyle/>
          <a:p>
            <a:fld id="{B2E40F3C-E546-468B-9CB7-24F6CA0CDD1C}" type="datetimeFigureOut">
              <a:rPr lang="fr-BE" smtClean="0"/>
              <a:pPr/>
              <a:t>24/11/2015</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9490E54B-CA03-4924-A02C-4AED8B4FF2C3}" type="slidenum">
              <a:rPr lang="fr-BE" smtClean="0"/>
              <a:pPr/>
              <a:t>‹#›</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B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Date Placeholder 3"/>
          <p:cNvSpPr>
            <a:spLocks noGrp="1"/>
          </p:cNvSpPr>
          <p:nvPr>
            <p:ph type="dt" sz="half" idx="10"/>
          </p:nvPr>
        </p:nvSpPr>
        <p:spPr/>
        <p:txBody>
          <a:bodyPr/>
          <a:lstStyle/>
          <a:p>
            <a:fld id="{B2E40F3C-E546-468B-9CB7-24F6CA0CDD1C}" type="datetimeFigureOut">
              <a:rPr lang="fr-BE" smtClean="0"/>
              <a:pPr/>
              <a:t>24/11/2015</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9490E54B-CA03-4924-A02C-4AED8B4FF2C3}" type="slidenum">
              <a:rPr lang="fr-BE" smtClean="0"/>
              <a:pPr/>
              <a:t>‹#›</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B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Date Placeholder 3"/>
          <p:cNvSpPr>
            <a:spLocks noGrp="1"/>
          </p:cNvSpPr>
          <p:nvPr>
            <p:ph type="dt" sz="half" idx="10"/>
          </p:nvPr>
        </p:nvSpPr>
        <p:spPr/>
        <p:txBody>
          <a:bodyPr/>
          <a:lstStyle/>
          <a:p>
            <a:fld id="{B2E40F3C-E546-468B-9CB7-24F6CA0CDD1C}" type="datetimeFigureOut">
              <a:rPr lang="fr-BE" smtClean="0"/>
              <a:pPr/>
              <a:t>24/11/2015</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9490E54B-CA03-4924-A02C-4AED8B4FF2C3}" type="slidenum">
              <a:rPr lang="fr-BE" smtClean="0"/>
              <a:pPr/>
              <a:t>‹#›</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B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E40F3C-E546-468B-9CB7-24F6CA0CDD1C}" type="datetimeFigureOut">
              <a:rPr lang="fr-BE" smtClean="0"/>
              <a:pPr/>
              <a:t>24/11/2015</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9490E54B-CA03-4924-A02C-4AED8B4FF2C3}" type="slidenum">
              <a:rPr lang="fr-BE" smtClean="0"/>
              <a:pPr/>
              <a:t>‹#›</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B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5" name="Date Placeholder 4"/>
          <p:cNvSpPr>
            <a:spLocks noGrp="1"/>
          </p:cNvSpPr>
          <p:nvPr>
            <p:ph type="dt" sz="half" idx="10"/>
          </p:nvPr>
        </p:nvSpPr>
        <p:spPr/>
        <p:txBody>
          <a:bodyPr/>
          <a:lstStyle/>
          <a:p>
            <a:fld id="{B2E40F3C-E546-468B-9CB7-24F6CA0CDD1C}" type="datetimeFigureOut">
              <a:rPr lang="fr-BE" smtClean="0"/>
              <a:pPr/>
              <a:t>24/11/2015</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9490E54B-CA03-4924-A02C-4AED8B4FF2C3}" type="slidenum">
              <a:rPr lang="fr-BE" smtClean="0"/>
              <a:pPr/>
              <a:t>‹#›</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B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7" name="Date Placeholder 6"/>
          <p:cNvSpPr>
            <a:spLocks noGrp="1"/>
          </p:cNvSpPr>
          <p:nvPr>
            <p:ph type="dt" sz="half" idx="10"/>
          </p:nvPr>
        </p:nvSpPr>
        <p:spPr/>
        <p:txBody>
          <a:bodyPr/>
          <a:lstStyle/>
          <a:p>
            <a:fld id="{B2E40F3C-E546-468B-9CB7-24F6CA0CDD1C}" type="datetimeFigureOut">
              <a:rPr lang="fr-BE" smtClean="0"/>
              <a:pPr/>
              <a:t>24/11/2015</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9490E54B-CA03-4924-A02C-4AED8B4FF2C3}" type="slidenum">
              <a:rPr lang="fr-BE" smtClean="0"/>
              <a:pPr/>
              <a:t>‹#›</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BE"/>
          </a:p>
        </p:txBody>
      </p:sp>
      <p:sp>
        <p:nvSpPr>
          <p:cNvPr id="3" name="Date Placeholder 2"/>
          <p:cNvSpPr>
            <a:spLocks noGrp="1"/>
          </p:cNvSpPr>
          <p:nvPr>
            <p:ph type="dt" sz="half" idx="10"/>
          </p:nvPr>
        </p:nvSpPr>
        <p:spPr/>
        <p:txBody>
          <a:bodyPr/>
          <a:lstStyle/>
          <a:p>
            <a:fld id="{B2E40F3C-E546-468B-9CB7-24F6CA0CDD1C}" type="datetimeFigureOut">
              <a:rPr lang="fr-BE" smtClean="0"/>
              <a:pPr/>
              <a:t>24/11/2015</a:t>
            </a:fld>
            <a:endParaRPr lang="fr-BE"/>
          </a:p>
        </p:txBody>
      </p:sp>
      <p:sp>
        <p:nvSpPr>
          <p:cNvPr id="4" name="Footer Placeholder 3"/>
          <p:cNvSpPr>
            <a:spLocks noGrp="1"/>
          </p:cNvSpPr>
          <p:nvPr>
            <p:ph type="ftr" sz="quarter" idx="11"/>
          </p:nvPr>
        </p:nvSpPr>
        <p:spPr/>
        <p:txBody>
          <a:bodyPr/>
          <a:lstStyle/>
          <a:p>
            <a:endParaRPr lang="fr-BE"/>
          </a:p>
        </p:txBody>
      </p:sp>
      <p:sp>
        <p:nvSpPr>
          <p:cNvPr id="5" name="Slide Number Placeholder 4"/>
          <p:cNvSpPr>
            <a:spLocks noGrp="1"/>
          </p:cNvSpPr>
          <p:nvPr>
            <p:ph type="sldNum" sz="quarter" idx="12"/>
          </p:nvPr>
        </p:nvSpPr>
        <p:spPr/>
        <p:txBody>
          <a:bodyPr/>
          <a:lstStyle/>
          <a:p>
            <a:fld id="{9490E54B-CA03-4924-A02C-4AED8B4FF2C3}" type="slidenum">
              <a:rPr lang="fr-BE" smtClean="0"/>
              <a:pPr/>
              <a:t>‹#›</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E40F3C-E546-468B-9CB7-24F6CA0CDD1C}" type="datetimeFigureOut">
              <a:rPr lang="fr-BE" smtClean="0"/>
              <a:pPr/>
              <a:t>24/11/2015</a:t>
            </a:fld>
            <a:endParaRPr lang="fr-BE"/>
          </a:p>
        </p:txBody>
      </p:sp>
      <p:sp>
        <p:nvSpPr>
          <p:cNvPr id="3" name="Footer Placeholder 2"/>
          <p:cNvSpPr>
            <a:spLocks noGrp="1"/>
          </p:cNvSpPr>
          <p:nvPr>
            <p:ph type="ftr" sz="quarter" idx="11"/>
          </p:nvPr>
        </p:nvSpPr>
        <p:spPr/>
        <p:txBody>
          <a:bodyPr/>
          <a:lstStyle/>
          <a:p>
            <a:endParaRPr lang="fr-BE"/>
          </a:p>
        </p:txBody>
      </p:sp>
      <p:sp>
        <p:nvSpPr>
          <p:cNvPr id="4" name="Slide Number Placeholder 3"/>
          <p:cNvSpPr>
            <a:spLocks noGrp="1"/>
          </p:cNvSpPr>
          <p:nvPr>
            <p:ph type="sldNum" sz="quarter" idx="12"/>
          </p:nvPr>
        </p:nvSpPr>
        <p:spPr/>
        <p:txBody>
          <a:bodyPr/>
          <a:lstStyle/>
          <a:p>
            <a:fld id="{9490E54B-CA03-4924-A02C-4AED8B4FF2C3}" type="slidenum">
              <a:rPr lang="fr-BE" smtClean="0"/>
              <a:pPr/>
              <a:t>‹#›</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B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E40F3C-E546-468B-9CB7-24F6CA0CDD1C}" type="datetimeFigureOut">
              <a:rPr lang="fr-BE" smtClean="0"/>
              <a:pPr/>
              <a:t>24/11/2015</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9490E54B-CA03-4924-A02C-4AED8B4FF2C3}" type="slidenum">
              <a:rPr lang="fr-BE" smtClean="0"/>
              <a:pPr/>
              <a:t>‹#›</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B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E40F3C-E546-468B-9CB7-24F6CA0CDD1C}" type="datetimeFigureOut">
              <a:rPr lang="fr-BE" smtClean="0"/>
              <a:pPr/>
              <a:t>24/11/2015</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9490E54B-CA03-4924-A02C-4AED8B4FF2C3}" type="slidenum">
              <a:rPr lang="fr-BE" smtClean="0"/>
              <a:pPr/>
              <a:t>‹#›</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fr-B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E40F3C-E546-468B-9CB7-24F6CA0CDD1C}" type="datetimeFigureOut">
              <a:rPr lang="fr-BE" smtClean="0"/>
              <a:pPr/>
              <a:t>24/11/2015</a:t>
            </a:fld>
            <a:endParaRPr lang="fr-B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90E54B-CA03-4924-A02C-4AED8B4FF2C3}" type="slidenum">
              <a:rPr lang="fr-BE" smtClean="0"/>
              <a:pPr/>
              <a:t>‹#›</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fr-BE" b="1" dirty="0"/>
              <a:t>INNOVATION ET CROISSANCE, DIMENSION HISTORIQUE ET PROSPECTIVE</a:t>
            </a:r>
            <a:r>
              <a:rPr lang="fr-BE" dirty="0"/>
              <a:t/>
            </a:r>
            <a:br>
              <a:rPr lang="fr-BE" dirty="0"/>
            </a:br>
            <a:endParaRPr lang="fr-BE" dirty="0"/>
          </a:p>
        </p:txBody>
      </p:sp>
      <p:sp>
        <p:nvSpPr>
          <p:cNvPr id="3" name="Subtitle 2"/>
          <p:cNvSpPr>
            <a:spLocks noGrp="1"/>
          </p:cNvSpPr>
          <p:nvPr>
            <p:ph type="subTitle" idx="1"/>
          </p:nvPr>
        </p:nvSpPr>
        <p:spPr/>
        <p:txBody>
          <a:bodyPr>
            <a:normAutofit fontScale="70000" lnSpcReduction="20000"/>
          </a:bodyPr>
          <a:lstStyle/>
          <a:p>
            <a:r>
              <a:rPr lang="fr-BE" dirty="0"/>
              <a:t>Pierre Mohnen</a:t>
            </a:r>
          </a:p>
          <a:p>
            <a:r>
              <a:rPr lang="fr-BE" dirty="0"/>
              <a:t>Maastricht University et </a:t>
            </a:r>
            <a:r>
              <a:rPr lang="fr-BE" dirty="0" smtClean="0"/>
              <a:t>UNU-MERIT</a:t>
            </a:r>
          </a:p>
          <a:p>
            <a:endParaRPr lang="en-US" dirty="0"/>
          </a:p>
          <a:p>
            <a:r>
              <a:rPr lang="fr-BE" dirty="0"/>
              <a:t>21</a:t>
            </a:r>
            <a:r>
              <a:rPr lang="fr-BE" baseline="30000" dirty="0"/>
              <a:t>e</a:t>
            </a:r>
            <a:r>
              <a:rPr lang="fr-BE" dirty="0"/>
              <a:t> Congrès des économistes, </a:t>
            </a:r>
            <a:endParaRPr lang="fr-BE" dirty="0" smtClean="0"/>
          </a:p>
          <a:p>
            <a:r>
              <a:rPr lang="fr-BE" dirty="0" err="1" smtClean="0"/>
              <a:t>ULg</a:t>
            </a:r>
            <a:r>
              <a:rPr lang="fr-BE" dirty="0" smtClean="0"/>
              <a:t>, 26 </a:t>
            </a:r>
            <a:r>
              <a:rPr lang="fr-BE" dirty="0"/>
              <a:t>novembre 2015 </a:t>
            </a:r>
          </a:p>
          <a:p>
            <a:endParaRPr lang="fr-BE" dirty="0"/>
          </a:p>
          <a:p>
            <a:endParaRPr lang="fr-B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Comptabilité</a:t>
            </a:r>
            <a:r>
              <a:rPr lang="en-US" dirty="0" smtClean="0"/>
              <a:t> de la </a:t>
            </a:r>
            <a:r>
              <a:rPr lang="en-US" dirty="0" err="1" smtClean="0"/>
              <a:t>croissance</a:t>
            </a:r>
            <a:endParaRPr lang="fr-BE" dirty="0"/>
          </a:p>
        </p:txBody>
      </p:sp>
      <p:sp>
        <p:nvSpPr>
          <p:cNvPr id="3" name="Content Placeholder 2"/>
          <p:cNvSpPr>
            <a:spLocks noGrp="1"/>
          </p:cNvSpPr>
          <p:nvPr>
            <p:ph idx="1"/>
          </p:nvPr>
        </p:nvSpPr>
        <p:spPr/>
        <p:txBody>
          <a:bodyPr>
            <a:normAutofit fontScale="85000" lnSpcReduction="20000"/>
          </a:bodyPr>
          <a:lstStyle/>
          <a:p>
            <a:r>
              <a:rPr lang="en-US" dirty="0" smtClean="0"/>
              <a:t>Contribution des intangibles à la </a:t>
            </a:r>
            <a:r>
              <a:rPr lang="en-US" dirty="0" err="1" smtClean="0"/>
              <a:t>croissance</a:t>
            </a:r>
            <a:r>
              <a:rPr lang="en-US" dirty="0" smtClean="0"/>
              <a:t> de la </a:t>
            </a:r>
            <a:r>
              <a:rPr lang="en-US" dirty="0" err="1" smtClean="0"/>
              <a:t>productivité</a:t>
            </a:r>
            <a:endParaRPr lang="en-US" dirty="0" smtClean="0"/>
          </a:p>
          <a:p>
            <a:pPr lvl="1"/>
            <a:r>
              <a:rPr lang="fr-BE" dirty="0" err="1" smtClean="0"/>
              <a:t>Corrado</a:t>
            </a:r>
            <a:r>
              <a:rPr lang="fr-BE" dirty="0" smtClean="0"/>
              <a:t>, Haskel, Jona-</a:t>
            </a:r>
            <a:r>
              <a:rPr lang="fr-BE" dirty="0" err="1" smtClean="0"/>
              <a:t>Lasinio</a:t>
            </a:r>
            <a:r>
              <a:rPr lang="fr-BE" dirty="0" smtClean="0"/>
              <a:t> et </a:t>
            </a:r>
            <a:r>
              <a:rPr lang="fr-BE" dirty="0" err="1" smtClean="0"/>
              <a:t>Iommi</a:t>
            </a:r>
            <a:r>
              <a:rPr lang="fr-BE" dirty="0" smtClean="0"/>
              <a:t> (2013): la croissance de la productivité du travail </a:t>
            </a:r>
            <a:r>
              <a:rPr lang="fr-BE" dirty="0" smtClean="0"/>
              <a:t>en Belgique était </a:t>
            </a:r>
            <a:r>
              <a:rPr lang="fr-BE" dirty="0" smtClean="0"/>
              <a:t>de 1,8% par an entre 1995 et 2007, dont 0,5% était dû aux intangibles et 0,9% à la croissance de la productivité totale des facteurs (l’équivalent du résidu de Solow)</a:t>
            </a:r>
            <a:endParaRPr lang="en-US" dirty="0" smtClean="0"/>
          </a:p>
          <a:p>
            <a:r>
              <a:rPr lang="fr-BE" dirty="0" smtClean="0"/>
              <a:t>Les intangibles comprennent les logiciels et banques de données, la R-D et le design, l’exploration minière, les innovations en finance, et des compétences économiques comme la recherche en marketing, le capital organisationnel, les dépenses de publicité et les dépenses de formation de la main d’œuvre.</a:t>
            </a:r>
          </a:p>
          <a:p>
            <a:endParaRPr lang="fr-BE"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Historique</a:t>
            </a:r>
            <a:r>
              <a:rPr lang="en-US" dirty="0" smtClean="0"/>
              <a:t> de </a:t>
            </a:r>
            <a:r>
              <a:rPr lang="en-US" dirty="0" err="1" smtClean="0"/>
              <a:t>l’innovation</a:t>
            </a:r>
            <a:endParaRPr lang="fr-BE" dirty="0"/>
          </a:p>
        </p:txBody>
      </p:sp>
      <p:sp>
        <p:nvSpPr>
          <p:cNvPr id="3" name="Content Placeholder 2"/>
          <p:cNvSpPr>
            <a:spLocks noGrp="1"/>
          </p:cNvSpPr>
          <p:nvPr>
            <p:ph idx="1"/>
          </p:nvPr>
        </p:nvSpPr>
        <p:spPr/>
        <p:txBody>
          <a:bodyPr>
            <a:normAutofit fontScale="92500" lnSpcReduction="10000"/>
          </a:bodyPr>
          <a:lstStyle/>
          <a:p>
            <a:r>
              <a:rPr lang="en-US" dirty="0" err="1" smtClean="0"/>
              <a:t>Grandes</a:t>
            </a:r>
            <a:r>
              <a:rPr lang="en-US" dirty="0" smtClean="0"/>
              <a:t> innovations: </a:t>
            </a:r>
            <a:r>
              <a:rPr lang="en-US" dirty="0" err="1" smtClean="0"/>
              <a:t>roue</a:t>
            </a:r>
            <a:r>
              <a:rPr lang="en-US" dirty="0" smtClean="0"/>
              <a:t>, le </a:t>
            </a:r>
            <a:r>
              <a:rPr lang="en-US" dirty="0" err="1" smtClean="0"/>
              <a:t>parchemin</a:t>
            </a:r>
            <a:r>
              <a:rPr lang="en-US" dirty="0" smtClean="0"/>
              <a:t>, </a:t>
            </a:r>
            <a:r>
              <a:rPr lang="en-US" dirty="0" err="1" smtClean="0"/>
              <a:t>l’imprimerie</a:t>
            </a:r>
            <a:r>
              <a:rPr lang="en-US" dirty="0" smtClean="0"/>
              <a:t>, la machine à </a:t>
            </a:r>
            <a:r>
              <a:rPr lang="en-US" dirty="0" err="1" smtClean="0"/>
              <a:t>vapeur</a:t>
            </a:r>
            <a:r>
              <a:rPr lang="en-US" dirty="0" smtClean="0"/>
              <a:t>, </a:t>
            </a:r>
            <a:r>
              <a:rPr lang="en-US" dirty="0" err="1" smtClean="0"/>
              <a:t>l’électricité</a:t>
            </a:r>
            <a:r>
              <a:rPr lang="en-US" dirty="0" smtClean="0"/>
              <a:t>, le </a:t>
            </a:r>
            <a:r>
              <a:rPr lang="en-US" dirty="0" err="1" smtClean="0"/>
              <a:t>numérique</a:t>
            </a:r>
            <a:r>
              <a:rPr lang="en-US" dirty="0" smtClean="0"/>
              <a:t>,…</a:t>
            </a:r>
          </a:p>
          <a:p>
            <a:r>
              <a:rPr lang="en-US" dirty="0" err="1" smtClean="0"/>
              <a:t>Grands</a:t>
            </a:r>
            <a:r>
              <a:rPr lang="en-US" dirty="0" smtClean="0"/>
              <a:t> </a:t>
            </a:r>
            <a:r>
              <a:rPr lang="en-US" dirty="0" err="1" smtClean="0"/>
              <a:t>inventeurs</a:t>
            </a:r>
            <a:r>
              <a:rPr lang="en-US" dirty="0" smtClean="0"/>
              <a:t> </a:t>
            </a:r>
            <a:r>
              <a:rPr lang="en-US" dirty="0" err="1" smtClean="0"/>
              <a:t>belges</a:t>
            </a:r>
            <a:r>
              <a:rPr lang="en-US" dirty="0" smtClean="0"/>
              <a:t>: </a:t>
            </a:r>
            <a:r>
              <a:rPr lang="fr-BE" dirty="0" smtClean="0"/>
              <a:t>Ernest Solvay en chimie, </a:t>
            </a:r>
            <a:r>
              <a:rPr lang="fr-BE" dirty="0" err="1" smtClean="0"/>
              <a:t>Zénobe</a:t>
            </a:r>
            <a:r>
              <a:rPr lang="fr-BE" dirty="0" smtClean="0"/>
              <a:t> Théophile Gramme en électricité, Jean-Etienne Lenoir pour le moteur à combustion</a:t>
            </a:r>
            <a:r>
              <a:rPr lang="fr-BE" dirty="0" smtClean="0"/>
              <a:t>.</a:t>
            </a:r>
            <a:endParaRPr lang="en-US" dirty="0" smtClean="0"/>
          </a:p>
          <a:p>
            <a:r>
              <a:rPr lang="en-US" dirty="0" err="1" smtClean="0"/>
              <a:t>Accélération</a:t>
            </a:r>
            <a:r>
              <a:rPr lang="en-US" dirty="0" smtClean="0"/>
              <a:t> de la </a:t>
            </a:r>
            <a:r>
              <a:rPr lang="en-US" dirty="0" err="1" smtClean="0"/>
              <a:t>croissance</a:t>
            </a:r>
            <a:r>
              <a:rPr lang="en-US" dirty="0" smtClean="0"/>
              <a:t>: </a:t>
            </a:r>
            <a:r>
              <a:rPr lang="en-US" dirty="0" err="1" smtClean="0"/>
              <a:t>d’après</a:t>
            </a:r>
            <a:r>
              <a:rPr lang="en-US" dirty="0" smtClean="0"/>
              <a:t> </a:t>
            </a:r>
            <a:r>
              <a:rPr lang="en-US" dirty="0" err="1" smtClean="0"/>
              <a:t>Maddison</a:t>
            </a:r>
            <a:r>
              <a:rPr lang="en-US" dirty="0" smtClean="0"/>
              <a:t> le PIB a </a:t>
            </a:r>
            <a:r>
              <a:rPr lang="en-US" dirty="0" err="1" smtClean="0"/>
              <a:t>quintuplé</a:t>
            </a:r>
            <a:r>
              <a:rPr lang="en-US" dirty="0" smtClean="0"/>
              <a:t> entre </a:t>
            </a:r>
            <a:r>
              <a:rPr lang="en-US" dirty="0" err="1" smtClean="0"/>
              <a:t>l’an</a:t>
            </a:r>
            <a:r>
              <a:rPr lang="en-US" dirty="0" smtClean="0"/>
              <a:t> 1000 et 1870 et </a:t>
            </a:r>
            <a:r>
              <a:rPr lang="en-US" dirty="0" err="1" smtClean="0"/>
              <a:t>puis</a:t>
            </a:r>
            <a:r>
              <a:rPr lang="en-US" dirty="0" smtClean="0"/>
              <a:t> encore </a:t>
            </a:r>
            <a:r>
              <a:rPr lang="en-US" dirty="0" err="1" smtClean="0"/>
              <a:t>une</a:t>
            </a:r>
            <a:r>
              <a:rPr lang="en-US" dirty="0" smtClean="0"/>
              <a:t> </a:t>
            </a:r>
            <a:r>
              <a:rPr lang="en-US" dirty="0" err="1" smtClean="0"/>
              <a:t>fois</a:t>
            </a:r>
            <a:r>
              <a:rPr lang="en-US" dirty="0" smtClean="0"/>
              <a:t> entre 1870 et 1970.</a:t>
            </a:r>
            <a:endParaRPr lang="fr-BE"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a:t>
            </a:r>
            <a:r>
              <a:rPr lang="en-US" dirty="0" smtClean="0"/>
              <a:t>nnovation en </a:t>
            </a:r>
            <a:r>
              <a:rPr lang="en-US" dirty="0" err="1" smtClean="0"/>
              <a:t>Belgique</a:t>
            </a:r>
            <a:endParaRPr lang="fr-BE" dirty="0"/>
          </a:p>
        </p:txBody>
      </p:sp>
      <p:sp>
        <p:nvSpPr>
          <p:cNvPr id="3" name="Content Placeholder 2"/>
          <p:cNvSpPr>
            <a:spLocks noGrp="1"/>
          </p:cNvSpPr>
          <p:nvPr>
            <p:ph idx="1"/>
          </p:nvPr>
        </p:nvSpPr>
        <p:spPr/>
        <p:txBody>
          <a:bodyPr/>
          <a:lstStyle/>
          <a:p>
            <a:r>
              <a:rPr lang="en-US" dirty="0" smtClean="0"/>
              <a:t>R&amp;D au-</a:t>
            </a:r>
            <a:r>
              <a:rPr lang="en-US" dirty="0" err="1" smtClean="0"/>
              <a:t>dessus</a:t>
            </a:r>
            <a:r>
              <a:rPr lang="en-US" dirty="0" smtClean="0"/>
              <a:t> de la </a:t>
            </a:r>
            <a:r>
              <a:rPr lang="en-US" dirty="0" err="1" smtClean="0"/>
              <a:t>moyenne</a:t>
            </a:r>
            <a:r>
              <a:rPr lang="en-US" dirty="0" smtClean="0"/>
              <a:t> </a:t>
            </a:r>
            <a:r>
              <a:rPr lang="en-US" dirty="0" err="1" smtClean="0"/>
              <a:t>européenne</a:t>
            </a:r>
            <a:endParaRPr lang="fr-BE" dirty="0"/>
          </a:p>
        </p:txBody>
      </p:sp>
      <p:pic>
        <p:nvPicPr>
          <p:cNvPr id="1026" name="Picture 2"/>
          <p:cNvPicPr>
            <a:picLocks noChangeAspect="1" noChangeArrowheads="1"/>
          </p:cNvPicPr>
          <p:nvPr/>
        </p:nvPicPr>
        <p:blipFill>
          <a:blip r:embed="rId2" cstate="print"/>
          <a:srcRect/>
          <a:stretch>
            <a:fillRect/>
          </a:stretch>
        </p:blipFill>
        <p:spPr bwMode="auto">
          <a:xfrm>
            <a:off x="992564" y="2492896"/>
            <a:ext cx="7216296" cy="3744416"/>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Innovation en </a:t>
            </a:r>
            <a:r>
              <a:rPr lang="en-US" dirty="0" err="1" smtClean="0"/>
              <a:t>Belgique</a:t>
            </a:r>
            <a:endParaRPr lang="fr-BE" dirty="0"/>
          </a:p>
        </p:txBody>
      </p:sp>
      <p:pic>
        <p:nvPicPr>
          <p:cNvPr id="2053" name="Picture 5"/>
          <p:cNvPicPr>
            <a:picLocks noGrp="1" noChangeAspect="1" noChangeArrowheads="1"/>
          </p:cNvPicPr>
          <p:nvPr>
            <p:ph idx="1"/>
          </p:nvPr>
        </p:nvPicPr>
        <p:blipFill>
          <a:blip r:embed="rId2" cstate="print"/>
          <a:srcRect/>
          <a:stretch>
            <a:fillRect/>
          </a:stretch>
        </p:blipFill>
        <p:spPr bwMode="auto">
          <a:xfrm>
            <a:off x="727255" y="1772816"/>
            <a:ext cx="7335835" cy="4392488"/>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Particularités</a:t>
            </a:r>
            <a:r>
              <a:rPr lang="en-US" dirty="0" smtClean="0"/>
              <a:t> de la </a:t>
            </a:r>
            <a:r>
              <a:rPr lang="en-US" dirty="0" err="1" smtClean="0"/>
              <a:t>Belgique</a:t>
            </a:r>
            <a:endParaRPr lang="fr-BE" dirty="0"/>
          </a:p>
        </p:txBody>
      </p:sp>
      <p:sp>
        <p:nvSpPr>
          <p:cNvPr id="3" name="Content Placeholder 2"/>
          <p:cNvSpPr>
            <a:spLocks noGrp="1"/>
          </p:cNvSpPr>
          <p:nvPr>
            <p:ph idx="1"/>
          </p:nvPr>
        </p:nvSpPr>
        <p:spPr/>
        <p:txBody>
          <a:bodyPr>
            <a:normAutofit fontScale="92500"/>
          </a:bodyPr>
          <a:lstStyle/>
          <a:p>
            <a:r>
              <a:rPr lang="en-US" dirty="0" smtClean="0"/>
              <a:t>En 2011, 2/3 de la R-D </a:t>
            </a:r>
            <a:r>
              <a:rPr lang="en-US" dirty="0" err="1" smtClean="0"/>
              <a:t>était</a:t>
            </a:r>
            <a:r>
              <a:rPr lang="en-US" dirty="0" smtClean="0"/>
              <a:t> </a:t>
            </a:r>
            <a:r>
              <a:rPr lang="en-US" dirty="0" err="1" smtClean="0"/>
              <a:t>exécutée</a:t>
            </a:r>
            <a:r>
              <a:rPr lang="en-US" dirty="0" smtClean="0"/>
              <a:t> par des </a:t>
            </a:r>
            <a:r>
              <a:rPr lang="en-US" dirty="0" err="1" smtClean="0"/>
              <a:t>entreprises</a:t>
            </a:r>
            <a:r>
              <a:rPr lang="en-US" dirty="0" smtClean="0"/>
              <a:t> </a:t>
            </a:r>
            <a:r>
              <a:rPr lang="en-US" dirty="0" err="1" smtClean="0"/>
              <a:t>étrangères</a:t>
            </a:r>
            <a:endParaRPr lang="en-US" dirty="0" smtClean="0"/>
          </a:p>
          <a:p>
            <a:r>
              <a:rPr lang="en-US" dirty="0" smtClean="0"/>
              <a:t>Les </a:t>
            </a:r>
            <a:r>
              <a:rPr lang="en-US" dirty="0" err="1" smtClean="0"/>
              <a:t>entreprises</a:t>
            </a:r>
            <a:r>
              <a:rPr lang="en-US" dirty="0" smtClean="0"/>
              <a:t> </a:t>
            </a:r>
            <a:r>
              <a:rPr lang="en-US" dirty="0" err="1" smtClean="0"/>
              <a:t>sous</a:t>
            </a:r>
            <a:r>
              <a:rPr lang="en-US" dirty="0" smtClean="0"/>
              <a:t> </a:t>
            </a:r>
            <a:r>
              <a:rPr lang="en-US" dirty="0" err="1" smtClean="0"/>
              <a:t>contrôle</a:t>
            </a:r>
            <a:r>
              <a:rPr lang="en-US" dirty="0" smtClean="0"/>
              <a:t> </a:t>
            </a:r>
            <a:r>
              <a:rPr lang="en-US" dirty="0" err="1" smtClean="0"/>
              <a:t>étranger</a:t>
            </a:r>
            <a:r>
              <a:rPr lang="en-US" dirty="0" smtClean="0"/>
              <a:t> font plus de </a:t>
            </a:r>
            <a:r>
              <a:rPr lang="en-US" dirty="0" err="1" smtClean="0"/>
              <a:t>recherche</a:t>
            </a:r>
            <a:r>
              <a:rPr lang="en-US" dirty="0" smtClean="0"/>
              <a:t> </a:t>
            </a:r>
            <a:r>
              <a:rPr lang="en-US" dirty="0" err="1" smtClean="0"/>
              <a:t>fondamentale</a:t>
            </a:r>
            <a:endParaRPr lang="en-US" dirty="0" smtClean="0"/>
          </a:p>
          <a:p>
            <a:r>
              <a:rPr lang="en-US" dirty="0" smtClean="0"/>
              <a:t>Par son </a:t>
            </a:r>
            <a:r>
              <a:rPr lang="en-US" dirty="0" err="1" smtClean="0"/>
              <a:t>ouverture</a:t>
            </a:r>
            <a:r>
              <a:rPr lang="en-US" dirty="0" smtClean="0"/>
              <a:t> au commerce et aux </a:t>
            </a:r>
            <a:r>
              <a:rPr lang="en-US" dirty="0" err="1" smtClean="0"/>
              <a:t>investissements</a:t>
            </a:r>
            <a:r>
              <a:rPr lang="en-US" dirty="0" smtClean="0"/>
              <a:t> </a:t>
            </a:r>
            <a:r>
              <a:rPr lang="en-US" dirty="0" err="1" smtClean="0"/>
              <a:t>étrangers</a:t>
            </a:r>
            <a:r>
              <a:rPr lang="en-US" dirty="0" smtClean="0"/>
              <a:t>, la </a:t>
            </a:r>
            <a:r>
              <a:rPr lang="en-US" dirty="0" err="1" smtClean="0"/>
              <a:t>Belgique</a:t>
            </a:r>
            <a:r>
              <a:rPr lang="en-US" dirty="0" smtClean="0"/>
              <a:t> </a:t>
            </a:r>
            <a:r>
              <a:rPr lang="en-US" dirty="0" err="1" smtClean="0"/>
              <a:t>profite</a:t>
            </a:r>
            <a:r>
              <a:rPr lang="en-US" dirty="0" smtClean="0"/>
              <a:t> des </a:t>
            </a:r>
            <a:r>
              <a:rPr lang="en-US" dirty="0" err="1" smtClean="0"/>
              <a:t>externalités</a:t>
            </a:r>
            <a:r>
              <a:rPr lang="en-US" dirty="0" smtClean="0"/>
              <a:t> de la </a:t>
            </a:r>
            <a:r>
              <a:rPr lang="en-US" dirty="0" err="1" smtClean="0"/>
              <a:t>recherche</a:t>
            </a:r>
            <a:r>
              <a:rPr lang="en-US" dirty="0" smtClean="0"/>
              <a:t> </a:t>
            </a:r>
            <a:r>
              <a:rPr lang="en-US" dirty="0" err="1" smtClean="0"/>
              <a:t>étrangère</a:t>
            </a:r>
            <a:endParaRPr lang="en-US" dirty="0" smtClean="0"/>
          </a:p>
          <a:p>
            <a:r>
              <a:rPr lang="en-US" dirty="0" err="1" smtClean="0"/>
              <a:t>Soutien</a:t>
            </a:r>
            <a:r>
              <a:rPr lang="en-US" dirty="0" smtClean="0"/>
              <a:t> à la </a:t>
            </a:r>
            <a:r>
              <a:rPr lang="en-US" dirty="0" err="1" smtClean="0"/>
              <a:t>recherche</a:t>
            </a:r>
            <a:r>
              <a:rPr lang="en-US" dirty="0" smtClean="0"/>
              <a:t> repose pour 2/3 </a:t>
            </a:r>
            <a:r>
              <a:rPr lang="en-US" dirty="0" err="1" smtClean="0"/>
              <a:t>sur</a:t>
            </a:r>
            <a:r>
              <a:rPr lang="en-US" dirty="0" smtClean="0"/>
              <a:t> les </a:t>
            </a:r>
            <a:r>
              <a:rPr lang="en-US" dirty="0" err="1" smtClean="0"/>
              <a:t>crédits</a:t>
            </a:r>
            <a:r>
              <a:rPr lang="en-US" dirty="0" smtClean="0"/>
              <a:t> </a:t>
            </a:r>
            <a:r>
              <a:rPr lang="en-US" dirty="0" err="1" smtClean="0"/>
              <a:t>d’impôt</a:t>
            </a:r>
            <a:r>
              <a:rPr lang="en-US" dirty="0" smtClean="0"/>
              <a:t> et pour 1/3 </a:t>
            </a:r>
            <a:r>
              <a:rPr lang="en-US" dirty="0" err="1" smtClean="0"/>
              <a:t>sur</a:t>
            </a:r>
            <a:r>
              <a:rPr lang="en-US" dirty="0" smtClean="0"/>
              <a:t> les aides </a:t>
            </a:r>
            <a:r>
              <a:rPr lang="en-US" dirty="0" err="1" smtClean="0"/>
              <a:t>directes</a:t>
            </a:r>
            <a:r>
              <a:rPr lang="en-US" dirty="0" smtClean="0"/>
              <a:t> </a:t>
            </a:r>
            <a:endParaRPr lang="fr-BE"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fr-BE" dirty="0"/>
          </a:p>
        </p:txBody>
      </p:sp>
      <p:sp>
        <p:nvSpPr>
          <p:cNvPr id="3" name="Content Placeholder 2"/>
          <p:cNvSpPr>
            <a:spLocks noGrp="1"/>
          </p:cNvSpPr>
          <p:nvPr>
            <p:ph idx="1"/>
          </p:nvPr>
        </p:nvSpPr>
        <p:spPr/>
        <p:txBody>
          <a:bodyPr/>
          <a:lstStyle/>
          <a:p>
            <a:r>
              <a:rPr lang="en-US" dirty="0" err="1" smtClean="0"/>
              <a:t>L’innovation</a:t>
            </a:r>
            <a:r>
              <a:rPr lang="en-US" dirty="0" smtClean="0"/>
              <a:t> </a:t>
            </a:r>
            <a:r>
              <a:rPr lang="en-US" dirty="0" err="1" smtClean="0"/>
              <a:t>est</a:t>
            </a:r>
            <a:r>
              <a:rPr lang="en-US" dirty="0" smtClean="0"/>
              <a:t> </a:t>
            </a:r>
            <a:r>
              <a:rPr lang="en-US" dirty="0" err="1" smtClean="0"/>
              <a:t>importante</a:t>
            </a:r>
            <a:r>
              <a:rPr lang="en-US" dirty="0" smtClean="0"/>
              <a:t> pour la </a:t>
            </a:r>
            <a:r>
              <a:rPr lang="en-US" dirty="0" err="1" smtClean="0"/>
              <a:t>croissance</a:t>
            </a:r>
            <a:r>
              <a:rPr lang="en-US" dirty="0" smtClean="0"/>
              <a:t> de </a:t>
            </a:r>
            <a:r>
              <a:rPr lang="en-US" dirty="0" err="1" smtClean="0"/>
              <a:t>l’économie</a:t>
            </a:r>
            <a:r>
              <a:rPr lang="en-US" dirty="0" smtClean="0"/>
              <a:t> </a:t>
            </a:r>
            <a:r>
              <a:rPr lang="en-US" smtClean="0"/>
              <a:t>et de la </a:t>
            </a:r>
            <a:r>
              <a:rPr lang="en-US" dirty="0" err="1" smtClean="0"/>
              <a:t>qualité</a:t>
            </a:r>
            <a:r>
              <a:rPr lang="en-US" dirty="0" smtClean="0"/>
              <a:t> de vie</a:t>
            </a:r>
          </a:p>
          <a:p>
            <a:r>
              <a:rPr lang="en-US" dirty="0" smtClean="0"/>
              <a:t>Importance de </a:t>
            </a:r>
            <a:r>
              <a:rPr lang="en-US" dirty="0" err="1" smtClean="0"/>
              <a:t>rester</a:t>
            </a:r>
            <a:r>
              <a:rPr lang="en-US" dirty="0" smtClean="0"/>
              <a:t> </a:t>
            </a:r>
            <a:r>
              <a:rPr lang="en-US" dirty="0" err="1" smtClean="0"/>
              <a:t>une</a:t>
            </a:r>
            <a:r>
              <a:rPr lang="en-US" dirty="0" smtClean="0"/>
              <a:t> </a:t>
            </a:r>
            <a:r>
              <a:rPr lang="en-US" dirty="0" err="1" smtClean="0"/>
              <a:t>terre</a:t>
            </a:r>
            <a:r>
              <a:rPr lang="en-US" dirty="0" smtClean="0"/>
              <a:t> </a:t>
            </a:r>
            <a:r>
              <a:rPr lang="en-US" dirty="0" err="1" smtClean="0"/>
              <a:t>d’accueil</a:t>
            </a:r>
            <a:r>
              <a:rPr lang="en-US" dirty="0" smtClean="0"/>
              <a:t> pour les </a:t>
            </a:r>
            <a:r>
              <a:rPr lang="en-US" dirty="0" err="1" smtClean="0"/>
              <a:t>investissements</a:t>
            </a:r>
            <a:r>
              <a:rPr lang="en-US" dirty="0" smtClean="0"/>
              <a:t> </a:t>
            </a:r>
            <a:r>
              <a:rPr lang="en-US" dirty="0" err="1" smtClean="0"/>
              <a:t>étrangers</a:t>
            </a:r>
            <a:endParaRPr lang="en-US" dirty="0" smtClean="0"/>
          </a:p>
          <a:p>
            <a:r>
              <a:rPr lang="en-US" dirty="0" smtClean="0"/>
              <a:t>Importance </a:t>
            </a:r>
            <a:r>
              <a:rPr lang="en-US" dirty="0" err="1" smtClean="0"/>
              <a:t>d’une</a:t>
            </a:r>
            <a:r>
              <a:rPr lang="en-US" dirty="0" smtClean="0"/>
              <a:t> vision </a:t>
            </a:r>
            <a:r>
              <a:rPr lang="en-US" dirty="0" err="1" smtClean="0"/>
              <a:t>européenne</a:t>
            </a:r>
            <a:r>
              <a:rPr lang="en-US" dirty="0" smtClean="0"/>
              <a:t>, </a:t>
            </a:r>
            <a:r>
              <a:rPr lang="en-US" dirty="0" err="1" smtClean="0"/>
              <a:t>voire</a:t>
            </a:r>
            <a:r>
              <a:rPr lang="en-US" dirty="0" smtClean="0"/>
              <a:t> </a:t>
            </a:r>
            <a:r>
              <a:rPr lang="en-US" dirty="0" err="1" smtClean="0"/>
              <a:t>mondiale</a:t>
            </a:r>
            <a:r>
              <a:rPr lang="en-US" dirty="0" smtClean="0"/>
              <a:t>, de la </a:t>
            </a:r>
            <a:r>
              <a:rPr lang="en-US" dirty="0" err="1" smtClean="0"/>
              <a:t>recherche</a:t>
            </a:r>
            <a:r>
              <a:rPr lang="en-US" dirty="0" smtClean="0"/>
              <a:t> et du </a:t>
            </a:r>
            <a:r>
              <a:rPr lang="en-US" dirty="0" err="1" smtClean="0"/>
              <a:t>partage</a:t>
            </a:r>
            <a:r>
              <a:rPr lang="en-US" dirty="0" smtClean="0"/>
              <a:t> des </a:t>
            </a:r>
            <a:r>
              <a:rPr lang="en-US" dirty="0" err="1" smtClean="0"/>
              <a:t>connaissances</a:t>
            </a:r>
            <a:endParaRPr lang="fr-B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 </a:t>
            </a:r>
            <a:r>
              <a:rPr lang="en-US" dirty="0" err="1" smtClean="0"/>
              <a:t>L’innovation</a:t>
            </a:r>
            <a:r>
              <a:rPr lang="en-US" dirty="0" smtClean="0"/>
              <a:t> </a:t>
            </a:r>
            <a:r>
              <a:rPr lang="en-US" dirty="0" err="1" smtClean="0"/>
              <a:t>c’est</a:t>
            </a:r>
            <a:r>
              <a:rPr lang="en-US" dirty="0" smtClean="0"/>
              <a:t> quoi?</a:t>
            </a:r>
            <a:endParaRPr lang="fr-BE" dirty="0"/>
          </a:p>
        </p:txBody>
      </p:sp>
      <p:sp>
        <p:nvSpPr>
          <p:cNvPr id="5" name="Content Placeholder 4"/>
          <p:cNvSpPr>
            <a:spLocks noGrp="1"/>
          </p:cNvSpPr>
          <p:nvPr>
            <p:ph idx="1"/>
          </p:nvPr>
        </p:nvSpPr>
        <p:spPr/>
        <p:txBody>
          <a:bodyPr/>
          <a:lstStyle/>
          <a:p>
            <a:r>
              <a:rPr lang="en-US" dirty="0" smtClean="0"/>
              <a:t>Innovation = </a:t>
            </a:r>
            <a:r>
              <a:rPr lang="en-US" dirty="0" err="1" smtClean="0"/>
              <a:t>changement</a:t>
            </a:r>
            <a:endParaRPr lang="en-US" dirty="0" smtClean="0"/>
          </a:p>
          <a:p>
            <a:r>
              <a:rPr lang="en-US" dirty="0" err="1" smtClean="0"/>
              <a:t>Exemples</a:t>
            </a:r>
            <a:r>
              <a:rPr lang="en-US" dirty="0" smtClean="0"/>
              <a:t>:</a:t>
            </a:r>
          </a:p>
          <a:p>
            <a:pPr lvl="1"/>
            <a:r>
              <a:rPr lang="en-US" dirty="0" smtClean="0"/>
              <a:t>Nouveaux </a:t>
            </a:r>
            <a:r>
              <a:rPr lang="en-US" dirty="0" err="1" smtClean="0"/>
              <a:t>produits</a:t>
            </a:r>
            <a:r>
              <a:rPr lang="en-US" dirty="0" smtClean="0"/>
              <a:t> (</a:t>
            </a:r>
            <a:r>
              <a:rPr lang="en-US" dirty="0" err="1" smtClean="0"/>
              <a:t>i</a:t>
            </a:r>
            <a:r>
              <a:rPr lang="en-US" dirty="0" smtClean="0"/>
              <a:t>-phone)</a:t>
            </a:r>
          </a:p>
          <a:p>
            <a:pPr lvl="1"/>
            <a:r>
              <a:rPr lang="en-US" dirty="0" smtClean="0"/>
              <a:t>Nouveaux services (</a:t>
            </a:r>
            <a:r>
              <a:rPr lang="en-US" dirty="0" err="1" smtClean="0"/>
              <a:t>ventes</a:t>
            </a:r>
            <a:r>
              <a:rPr lang="en-US" dirty="0" smtClean="0"/>
              <a:t> en </a:t>
            </a:r>
            <a:r>
              <a:rPr lang="en-US" dirty="0" err="1" smtClean="0"/>
              <a:t>ligne</a:t>
            </a:r>
            <a:r>
              <a:rPr lang="en-US" dirty="0" smtClean="0"/>
              <a:t>)</a:t>
            </a:r>
          </a:p>
          <a:p>
            <a:pPr lvl="1"/>
            <a:r>
              <a:rPr lang="en-US" dirty="0" err="1" smtClean="0"/>
              <a:t>Nouvelles</a:t>
            </a:r>
            <a:r>
              <a:rPr lang="en-US" dirty="0" smtClean="0"/>
              <a:t> technologies (</a:t>
            </a:r>
            <a:r>
              <a:rPr lang="en-US" dirty="0" err="1" smtClean="0"/>
              <a:t>nanotechnologie</a:t>
            </a:r>
            <a:r>
              <a:rPr lang="en-US" dirty="0" smtClean="0"/>
              <a:t>)</a:t>
            </a:r>
          </a:p>
          <a:p>
            <a:pPr lvl="1"/>
            <a:r>
              <a:rPr lang="en-US" dirty="0" err="1" smtClean="0"/>
              <a:t>Nouvelles</a:t>
            </a:r>
            <a:r>
              <a:rPr lang="en-US" dirty="0" smtClean="0"/>
              <a:t> </a:t>
            </a:r>
            <a:r>
              <a:rPr lang="en-US" dirty="0" err="1" smtClean="0"/>
              <a:t>organisations</a:t>
            </a:r>
            <a:r>
              <a:rPr lang="en-US" dirty="0" smtClean="0"/>
              <a:t> (travail à distance)</a:t>
            </a:r>
          </a:p>
          <a:p>
            <a:pPr lvl="1"/>
            <a:r>
              <a:rPr lang="en-US" dirty="0" err="1" smtClean="0"/>
              <a:t>Nouvelles</a:t>
            </a:r>
            <a:r>
              <a:rPr lang="en-US" dirty="0" smtClean="0"/>
              <a:t> institutions (suffrage </a:t>
            </a:r>
            <a:r>
              <a:rPr lang="en-US" dirty="0" err="1" smtClean="0"/>
              <a:t>universel</a:t>
            </a:r>
            <a:r>
              <a:rPr lang="en-US" dirty="0" smtClean="0"/>
              <a:t>)</a:t>
            </a:r>
            <a:r>
              <a:rPr lang="fr-BE" dirty="0" smtClean="0"/>
              <a:t> …</a:t>
            </a: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 </a:t>
            </a:r>
            <a:r>
              <a:rPr lang="en-US" dirty="0" err="1" smtClean="0"/>
              <a:t>croissance</a:t>
            </a:r>
            <a:r>
              <a:rPr lang="en-US" dirty="0" smtClean="0"/>
              <a:t> </a:t>
            </a:r>
            <a:r>
              <a:rPr lang="en-US" dirty="0" err="1" smtClean="0"/>
              <a:t>c’est</a:t>
            </a:r>
            <a:r>
              <a:rPr lang="en-US" dirty="0" smtClean="0"/>
              <a:t> quoi?</a:t>
            </a:r>
            <a:endParaRPr lang="fr-BE" dirty="0"/>
          </a:p>
        </p:txBody>
      </p:sp>
      <p:sp>
        <p:nvSpPr>
          <p:cNvPr id="3" name="Content Placeholder 2"/>
          <p:cNvSpPr>
            <a:spLocks noGrp="1"/>
          </p:cNvSpPr>
          <p:nvPr>
            <p:ph idx="1"/>
          </p:nvPr>
        </p:nvSpPr>
        <p:spPr/>
        <p:txBody>
          <a:bodyPr/>
          <a:lstStyle/>
          <a:p>
            <a:r>
              <a:rPr lang="en-US" dirty="0" smtClean="0"/>
              <a:t>Augmentations de production </a:t>
            </a:r>
            <a:r>
              <a:rPr lang="en-US" dirty="0" err="1" smtClean="0"/>
              <a:t>peuvent</a:t>
            </a:r>
            <a:r>
              <a:rPr lang="en-US" dirty="0" smtClean="0"/>
              <a:t> </a:t>
            </a:r>
            <a:r>
              <a:rPr lang="en-US" dirty="0" err="1" smtClean="0"/>
              <a:t>être</a:t>
            </a:r>
            <a:r>
              <a:rPr lang="en-US" dirty="0" smtClean="0"/>
              <a:t> dues à:</a:t>
            </a:r>
          </a:p>
          <a:p>
            <a:pPr lvl="1"/>
            <a:r>
              <a:rPr lang="en-US" dirty="0" smtClean="0"/>
              <a:t>Augmentation des </a:t>
            </a:r>
            <a:r>
              <a:rPr lang="en-US" dirty="0" err="1" smtClean="0"/>
              <a:t>facteurs</a:t>
            </a:r>
            <a:r>
              <a:rPr lang="en-US" dirty="0" smtClean="0"/>
              <a:t> de production</a:t>
            </a:r>
          </a:p>
          <a:p>
            <a:pPr lvl="1"/>
            <a:r>
              <a:rPr lang="en-US" dirty="0" smtClean="0"/>
              <a:t>Augmentation de la </a:t>
            </a:r>
            <a:r>
              <a:rPr lang="en-US" dirty="0" err="1" smtClean="0"/>
              <a:t>productivité</a:t>
            </a:r>
            <a:r>
              <a:rPr lang="en-US" dirty="0" smtClean="0"/>
              <a:t> </a:t>
            </a:r>
            <a:r>
              <a:rPr lang="en-US" dirty="0" err="1" smtClean="0"/>
              <a:t>totale</a:t>
            </a:r>
            <a:r>
              <a:rPr lang="en-US" dirty="0" smtClean="0"/>
              <a:t> des </a:t>
            </a:r>
            <a:r>
              <a:rPr lang="en-US" dirty="0" err="1" smtClean="0"/>
              <a:t>facteurs</a:t>
            </a:r>
            <a:endParaRPr lang="en-US" dirty="0" smtClean="0"/>
          </a:p>
          <a:p>
            <a:pPr lvl="2"/>
            <a:r>
              <a:rPr lang="en-US" dirty="0" err="1" smtClean="0"/>
              <a:t>r</a:t>
            </a:r>
            <a:r>
              <a:rPr lang="en-US" dirty="0" err="1" smtClean="0"/>
              <a:t>endements</a:t>
            </a:r>
            <a:r>
              <a:rPr lang="en-US" dirty="0" smtClean="0"/>
              <a:t> </a:t>
            </a:r>
            <a:r>
              <a:rPr lang="en-US" dirty="0" err="1" smtClean="0"/>
              <a:t>d’échelle</a:t>
            </a:r>
            <a:endParaRPr lang="en-US" dirty="0" smtClean="0"/>
          </a:p>
          <a:p>
            <a:pPr lvl="2"/>
            <a:r>
              <a:rPr lang="en-US" dirty="0" err="1" smtClean="0"/>
              <a:t>m</a:t>
            </a:r>
            <a:r>
              <a:rPr lang="en-US" dirty="0" err="1" smtClean="0"/>
              <a:t>eilleure</a:t>
            </a:r>
            <a:r>
              <a:rPr lang="en-US" dirty="0" smtClean="0"/>
              <a:t> </a:t>
            </a:r>
            <a:r>
              <a:rPr lang="en-US" dirty="0" err="1" smtClean="0"/>
              <a:t>utilisation</a:t>
            </a:r>
            <a:r>
              <a:rPr lang="en-US" dirty="0" smtClean="0"/>
              <a:t> des </a:t>
            </a:r>
            <a:r>
              <a:rPr lang="en-US" dirty="0" err="1" smtClean="0"/>
              <a:t>capacités</a:t>
            </a:r>
            <a:r>
              <a:rPr lang="en-US" dirty="0" smtClean="0"/>
              <a:t> de production</a:t>
            </a:r>
          </a:p>
          <a:p>
            <a:pPr lvl="2"/>
            <a:r>
              <a:rPr lang="en-US" dirty="0" smtClean="0"/>
              <a:t>innovations</a:t>
            </a:r>
            <a:endParaRPr lang="fr-B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Comment </a:t>
            </a:r>
            <a:r>
              <a:rPr lang="en-US" dirty="0" err="1" smtClean="0"/>
              <a:t>l’innovation</a:t>
            </a:r>
            <a:r>
              <a:rPr lang="en-US" dirty="0" smtClean="0"/>
              <a:t> </a:t>
            </a:r>
            <a:r>
              <a:rPr lang="en-US" dirty="0" err="1" smtClean="0"/>
              <a:t>peut-elle</a:t>
            </a:r>
            <a:r>
              <a:rPr lang="en-US" dirty="0" smtClean="0"/>
              <a:t> augmenter la </a:t>
            </a:r>
            <a:r>
              <a:rPr lang="en-US" dirty="0" err="1" smtClean="0"/>
              <a:t>croissance</a:t>
            </a:r>
            <a:r>
              <a:rPr lang="en-US" dirty="0" smtClean="0"/>
              <a:t>?</a:t>
            </a:r>
            <a:endParaRPr lang="fr-BE" dirty="0"/>
          </a:p>
        </p:txBody>
      </p:sp>
      <p:sp>
        <p:nvSpPr>
          <p:cNvPr id="3" name="Content Placeholder 2"/>
          <p:cNvSpPr>
            <a:spLocks noGrp="1"/>
          </p:cNvSpPr>
          <p:nvPr>
            <p:ph idx="1"/>
          </p:nvPr>
        </p:nvSpPr>
        <p:spPr/>
        <p:txBody>
          <a:bodyPr>
            <a:normAutofit fontScale="77500" lnSpcReduction="20000"/>
          </a:bodyPr>
          <a:lstStyle/>
          <a:p>
            <a:r>
              <a:rPr lang="en-US" dirty="0" smtClean="0"/>
              <a:t>Nouveaux </a:t>
            </a:r>
            <a:r>
              <a:rPr lang="en-US" dirty="0" err="1" smtClean="0"/>
              <a:t>produits</a:t>
            </a:r>
            <a:r>
              <a:rPr lang="en-US" dirty="0" smtClean="0"/>
              <a:t> </a:t>
            </a:r>
            <a:r>
              <a:rPr lang="en-US" dirty="0" err="1" smtClean="0"/>
              <a:t>augmentent</a:t>
            </a:r>
            <a:r>
              <a:rPr lang="en-US" dirty="0" smtClean="0"/>
              <a:t> le </a:t>
            </a:r>
            <a:r>
              <a:rPr lang="en-US" dirty="0" err="1" smtClean="0"/>
              <a:t>choix</a:t>
            </a:r>
            <a:r>
              <a:rPr lang="en-US" dirty="0" smtClean="0"/>
              <a:t> des </a:t>
            </a:r>
            <a:r>
              <a:rPr lang="en-US" dirty="0" err="1" smtClean="0"/>
              <a:t>intrants</a:t>
            </a:r>
            <a:r>
              <a:rPr lang="en-US" dirty="0" smtClean="0"/>
              <a:t> </a:t>
            </a:r>
            <a:r>
              <a:rPr lang="en-US" dirty="0" err="1" smtClean="0"/>
              <a:t>intermédiaires</a:t>
            </a:r>
            <a:r>
              <a:rPr lang="en-US" dirty="0" smtClean="0"/>
              <a:t> pour les </a:t>
            </a:r>
            <a:r>
              <a:rPr lang="en-US" dirty="0" err="1" smtClean="0"/>
              <a:t>entreprises</a:t>
            </a:r>
            <a:r>
              <a:rPr lang="en-US" dirty="0" smtClean="0"/>
              <a:t>, le </a:t>
            </a:r>
            <a:r>
              <a:rPr lang="en-US" dirty="0" err="1" smtClean="0"/>
              <a:t>choix</a:t>
            </a:r>
            <a:r>
              <a:rPr lang="en-US" dirty="0" smtClean="0"/>
              <a:t> des </a:t>
            </a:r>
            <a:r>
              <a:rPr lang="en-US" dirty="0" err="1" smtClean="0"/>
              <a:t>biens</a:t>
            </a:r>
            <a:r>
              <a:rPr lang="en-US" dirty="0" smtClean="0"/>
              <a:t> </a:t>
            </a:r>
            <a:r>
              <a:rPr lang="en-US" dirty="0" err="1" smtClean="0"/>
              <a:t>finaux</a:t>
            </a:r>
            <a:r>
              <a:rPr lang="en-US" dirty="0" smtClean="0"/>
              <a:t> pour les </a:t>
            </a:r>
            <a:r>
              <a:rPr lang="en-US" dirty="0" err="1" smtClean="0"/>
              <a:t>consommateurs</a:t>
            </a:r>
            <a:r>
              <a:rPr lang="en-US" dirty="0" smtClean="0"/>
              <a:t> (</a:t>
            </a:r>
            <a:r>
              <a:rPr lang="en-US" dirty="0" err="1" smtClean="0">
                <a:solidFill>
                  <a:srgbClr val="FF0000"/>
                </a:solidFill>
              </a:rPr>
              <a:t>diversité</a:t>
            </a:r>
            <a:r>
              <a:rPr lang="en-US" dirty="0" smtClean="0"/>
              <a:t>)</a:t>
            </a:r>
          </a:p>
          <a:p>
            <a:r>
              <a:rPr lang="en-US" dirty="0" smtClean="0"/>
              <a:t>Nouveaux </a:t>
            </a:r>
            <a:r>
              <a:rPr lang="en-US" dirty="0" err="1" smtClean="0"/>
              <a:t>procédés</a:t>
            </a:r>
            <a:r>
              <a:rPr lang="en-US" dirty="0" smtClean="0"/>
              <a:t> </a:t>
            </a:r>
            <a:r>
              <a:rPr lang="en-US" dirty="0" err="1" smtClean="0"/>
              <a:t>permettent</a:t>
            </a:r>
            <a:r>
              <a:rPr lang="en-US" dirty="0" smtClean="0"/>
              <a:t> de </a:t>
            </a:r>
            <a:r>
              <a:rPr lang="en-US" dirty="0" err="1" smtClean="0"/>
              <a:t>réduire</a:t>
            </a:r>
            <a:r>
              <a:rPr lang="en-US" dirty="0" smtClean="0"/>
              <a:t> les </a:t>
            </a:r>
            <a:r>
              <a:rPr lang="en-US" dirty="0" err="1" smtClean="0"/>
              <a:t>coûts</a:t>
            </a:r>
            <a:r>
              <a:rPr lang="en-US" dirty="0" smtClean="0"/>
              <a:t> de production (</a:t>
            </a:r>
            <a:r>
              <a:rPr lang="en-US" dirty="0" err="1" smtClean="0">
                <a:solidFill>
                  <a:srgbClr val="FF0000"/>
                </a:solidFill>
              </a:rPr>
              <a:t>qualité</a:t>
            </a:r>
            <a:r>
              <a:rPr lang="en-US" dirty="0" smtClean="0"/>
              <a:t>)</a:t>
            </a:r>
          </a:p>
          <a:p>
            <a:r>
              <a:rPr lang="en-US" dirty="0" err="1" smtClean="0"/>
              <a:t>Nouvelle</a:t>
            </a:r>
            <a:r>
              <a:rPr lang="en-US" i="1" dirty="0" err="1" smtClean="0"/>
              <a:t>s</a:t>
            </a:r>
            <a:r>
              <a:rPr lang="en-US" i="1" dirty="0" smtClean="0"/>
              <a:t> </a:t>
            </a:r>
            <a:r>
              <a:rPr lang="en-US" dirty="0" smtClean="0"/>
              <a:t>institutions </a:t>
            </a:r>
            <a:r>
              <a:rPr lang="en-US" dirty="0" err="1" smtClean="0"/>
              <a:t>augmentent</a:t>
            </a:r>
            <a:r>
              <a:rPr lang="en-US" dirty="0" smtClean="0"/>
              <a:t> </a:t>
            </a:r>
            <a:r>
              <a:rPr lang="en-US" dirty="0" err="1" smtClean="0"/>
              <a:t>niveau</a:t>
            </a:r>
            <a:r>
              <a:rPr lang="en-US" dirty="0" smtClean="0"/>
              <a:t> de vie (</a:t>
            </a:r>
            <a:r>
              <a:rPr lang="en-US" dirty="0" err="1" smtClean="0">
                <a:solidFill>
                  <a:srgbClr val="FF0000"/>
                </a:solidFill>
              </a:rPr>
              <a:t>bonheur</a:t>
            </a:r>
            <a:r>
              <a:rPr lang="en-US" dirty="0" smtClean="0"/>
              <a:t>)</a:t>
            </a:r>
          </a:p>
          <a:p>
            <a:r>
              <a:rPr lang="en-US" dirty="0" err="1" smtClean="0"/>
              <a:t>L’efficacité</a:t>
            </a:r>
            <a:r>
              <a:rPr lang="en-US" dirty="0" smtClean="0"/>
              <a:t> </a:t>
            </a:r>
            <a:r>
              <a:rPr lang="en-US" dirty="0" err="1" smtClean="0"/>
              <a:t>peut</a:t>
            </a:r>
            <a:r>
              <a:rPr lang="en-US" dirty="0" smtClean="0"/>
              <a:t> à son tour </a:t>
            </a:r>
            <a:r>
              <a:rPr lang="en-US" dirty="0" err="1" smtClean="0"/>
              <a:t>engendrer</a:t>
            </a:r>
            <a:r>
              <a:rPr lang="en-US" dirty="0" smtClean="0"/>
              <a:t> des </a:t>
            </a:r>
            <a:r>
              <a:rPr lang="en-US" dirty="0" err="1" smtClean="0"/>
              <a:t>rendements</a:t>
            </a:r>
            <a:r>
              <a:rPr lang="en-US" dirty="0" smtClean="0"/>
              <a:t> </a:t>
            </a:r>
            <a:r>
              <a:rPr lang="en-US" dirty="0" err="1" smtClean="0"/>
              <a:t>d’échelle</a:t>
            </a:r>
            <a:r>
              <a:rPr lang="en-US" dirty="0" smtClean="0"/>
              <a:t>, source de </a:t>
            </a:r>
            <a:r>
              <a:rPr lang="en-US" dirty="0" err="1" smtClean="0">
                <a:solidFill>
                  <a:srgbClr val="FF0000"/>
                </a:solidFill>
              </a:rPr>
              <a:t>productivit</a:t>
            </a:r>
            <a:r>
              <a:rPr lang="en-US" dirty="0" err="1" smtClean="0">
                <a:solidFill>
                  <a:srgbClr val="FF0000"/>
                </a:solidFill>
              </a:rPr>
              <a:t>é</a:t>
            </a:r>
            <a:endParaRPr lang="en-US" dirty="0" smtClean="0">
              <a:solidFill>
                <a:srgbClr val="FF0000"/>
              </a:solidFill>
            </a:endParaRPr>
          </a:p>
          <a:p>
            <a:r>
              <a:rPr lang="en-US" dirty="0" smtClean="0"/>
              <a:t>Innovation </a:t>
            </a:r>
            <a:r>
              <a:rPr lang="en-US" dirty="0" err="1" smtClean="0"/>
              <a:t>peut</a:t>
            </a:r>
            <a:r>
              <a:rPr lang="en-US" dirty="0" smtClean="0"/>
              <a:t> </a:t>
            </a:r>
            <a:r>
              <a:rPr lang="en-US" dirty="0" err="1" smtClean="0"/>
              <a:t>être</a:t>
            </a:r>
            <a:r>
              <a:rPr lang="en-US" dirty="0" smtClean="0"/>
              <a:t> indispensable pour la </a:t>
            </a:r>
            <a:r>
              <a:rPr lang="en-US" dirty="0" err="1" smtClean="0">
                <a:solidFill>
                  <a:srgbClr val="FF0000"/>
                </a:solidFill>
              </a:rPr>
              <a:t>survie</a:t>
            </a:r>
            <a:r>
              <a:rPr lang="en-US" dirty="0" smtClean="0"/>
              <a:t> </a:t>
            </a:r>
            <a:r>
              <a:rPr lang="en-US" dirty="0" err="1" smtClean="0"/>
              <a:t>dans</a:t>
            </a:r>
            <a:r>
              <a:rPr lang="en-US" dirty="0" smtClean="0"/>
              <a:t> un monde en concurrence et en </a:t>
            </a:r>
            <a:r>
              <a:rPr lang="en-US" dirty="0" err="1" smtClean="0"/>
              <a:t>changement</a:t>
            </a:r>
            <a:r>
              <a:rPr lang="en-US" dirty="0" smtClean="0"/>
              <a:t> permanent</a:t>
            </a:r>
          </a:p>
          <a:p>
            <a:r>
              <a:rPr lang="en-US" dirty="0" err="1" smtClean="0">
                <a:solidFill>
                  <a:srgbClr val="FF0000"/>
                </a:solidFill>
              </a:rPr>
              <a:t>Complémentarité</a:t>
            </a:r>
            <a:r>
              <a:rPr lang="en-US" dirty="0" smtClean="0"/>
              <a:t> entre innovations</a:t>
            </a:r>
          </a:p>
          <a:p>
            <a:r>
              <a:rPr lang="en-US" dirty="0" err="1" smtClean="0">
                <a:solidFill>
                  <a:srgbClr val="FF0000"/>
                </a:solidFill>
              </a:rPr>
              <a:t>Externalités</a:t>
            </a:r>
            <a:r>
              <a:rPr lang="en-US" dirty="0" smtClean="0"/>
              <a:t> des innovations</a:t>
            </a:r>
            <a:endParaRPr lang="fr-B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Mesures</a:t>
            </a:r>
            <a:r>
              <a:rPr lang="en-US" dirty="0" smtClean="0"/>
              <a:t> de </a:t>
            </a:r>
            <a:r>
              <a:rPr lang="en-US" dirty="0" err="1" smtClean="0"/>
              <a:t>l’innovation</a:t>
            </a:r>
            <a:r>
              <a:rPr lang="en-US" dirty="0" smtClean="0"/>
              <a:t> au </a:t>
            </a:r>
            <a:r>
              <a:rPr lang="en-US" dirty="0" err="1" smtClean="0"/>
              <a:t>sein</a:t>
            </a:r>
            <a:r>
              <a:rPr lang="en-US" dirty="0" smtClean="0"/>
              <a:t> des </a:t>
            </a:r>
            <a:r>
              <a:rPr lang="en-US" dirty="0" err="1" smtClean="0"/>
              <a:t>entreprises</a:t>
            </a:r>
            <a:endParaRPr lang="fr-BE" dirty="0"/>
          </a:p>
        </p:txBody>
      </p:sp>
      <p:sp>
        <p:nvSpPr>
          <p:cNvPr id="3" name="Content Placeholder 2"/>
          <p:cNvSpPr>
            <a:spLocks noGrp="1"/>
          </p:cNvSpPr>
          <p:nvPr>
            <p:ph idx="1"/>
          </p:nvPr>
        </p:nvSpPr>
        <p:spPr/>
        <p:txBody>
          <a:bodyPr/>
          <a:lstStyle/>
          <a:p>
            <a:endParaRPr lang="en-US" dirty="0" smtClean="0"/>
          </a:p>
          <a:p>
            <a:r>
              <a:rPr lang="en-US" dirty="0" smtClean="0"/>
              <a:t>Brevets</a:t>
            </a:r>
          </a:p>
          <a:p>
            <a:r>
              <a:rPr lang="en-US" dirty="0" smtClean="0"/>
              <a:t>Publications</a:t>
            </a:r>
          </a:p>
          <a:p>
            <a:r>
              <a:rPr lang="en-US" dirty="0" err="1" smtClean="0"/>
              <a:t>Dépenses</a:t>
            </a:r>
            <a:r>
              <a:rPr lang="en-US" dirty="0" smtClean="0"/>
              <a:t> de </a:t>
            </a:r>
            <a:r>
              <a:rPr lang="en-US" dirty="0" err="1" smtClean="0"/>
              <a:t>recherche</a:t>
            </a:r>
            <a:r>
              <a:rPr lang="en-US" dirty="0" smtClean="0"/>
              <a:t> et </a:t>
            </a:r>
            <a:r>
              <a:rPr lang="en-US" dirty="0" err="1" smtClean="0"/>
              <a:t>developpement</a:t>
            </a:r>
            <a:endParaRPr lang="en-US" dirty="0" smtClean="0"/>
          </a:p>
          <a:p>
            <a:r>
              <a:rPr lang="en-US" dirty="0" err="1" smtClean="0"/>
              <a:t>Comptage</a:t>
            </a:r>
            <a:r>
              <a:rPr lang="en-US" dirty="0" smtClean="0"/>
              <a:t> </a:t>
            </a:r>
            <a:r>
              <a:rPr lang="en-US" dirty="0" smtClean="0"/>
              <a:t>de nouveaux </a:t>
            </a:r>
            <a:r>
              <a:rPr lang="en-US" dirty="0" err="1" smtClean="0"/>
              <a:t>produits</a:t>
            </a:r>
            <a:r>
              <a:rPr lang="en-US" dirty="0" smtClean="0"/>
              <a:t>, </a:t>
            </a:r>
            <a:r>
              <a:rPr lang="en-US" dirty="0" err="1" smtClean="0"/>
              <a:t>procédés</a:t>
            </a:r>
            <a:endParaRPr lang="en-US" dirty="0" smtClean="0"/>
          </a:p>
          <a:p>
            <a:r>
              <a:rPr lang="en-US" dirty="0" err="1" smtClean="0"/>
              <a:t>Enquêtes</a:t>
            </a:r>
            <a:r>
              <a:rPr lang="en-US" dirty="0" smtClean="0"/>
              <a:t> innovation (CIS)</a:t>
            </a:r>
          </a:p>
          <a:p>
            <a:pPr lvl="1">
              <a:buNone/>
            </a:pPr>
            <a:endParaRPr lang="fr-B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Enquêtes</a:t>
            </a:r>
            <a:r>
              <a:rPr lang="en-US" dirty="0" smtClean="0"/>
              <a:t> innovation</a:t>
            </a:r>
            <a:endParaRPr lang="fr-BE" dirty="0"/>
          </a:p>
        </p:txBody>
      </p:sp>
      <p:sp>
        <p:nvSpPr>
          <p:cNvPr id="3" name="Content Placeholder 2"/>
          <p:cNvSpPr>
            <a:spLocks noGrp="1"/>
          </p:cNvSpPr>
          <p:nvPr>
            <p:ph idx="1"/>
          </p:nvPr>
        </p:nvSpPr>
        <p:spPr/>
        <p:txBody>
          <a:bodyPr/>
          <a:lstStyle/>
          <a:p>
            <a:r>
              <a:rPr lang="en-US" dirty="0" err="1" smtClean="0"/>
              <a:t>Côté</a:t>
            </a:r>
            <a:r>
              <a:rPr lang="en-US" dirty="0" smtClean="0"/>
              <a:t> input</a:t>
            </a:r>
          </a:p>
          <a:p>
            <a:pPr lvl="1"/>
            <a:r>
              <a:rPr lang="en-US" dirty="0" err="1" smtClean="0"/>
              <a:t>Dépenses</a:t>
            </a:r>
            <a:r>
              <a:rPr lang="en-US" dirty="0" smtClean="0"/>
              <a:t> </a:t>
            </a:r>
            <a:r>
              <a:rPr lang="en-US" dirty="0" err="1" smtClean="0"/>
              <a:t>d’innovation</a:t>
            </a:r>
            <a:r>
              <a:rPr lang="en-US" dirty="0" smtClean="0"/>
              <a:t>: </a:t>
            </a:r>
          </a:p>
          <a:p>
            <a:pPr lvl="2"/>
            <a:r>
              <a:rPr lang="en-US" dirty="0" smtClean="0"/>
              <a:t>R&amp;D </a:t>
            </a:r>
          </a:p>
          <a:p>
            <a:pPr lvl="2"/>
            <a:r>
              <a:rPr lang="en-US" dirty="0" err="1" smtClean="0"/>
              <a:t>études</a:t>
            </a:r>
            <a:r>
              <a:rPr lang="en-US" dirty="0" smtClean="0"/>
              <a:t> </a:t>
            </a:r>
            <a:r>
              <a:rPr lang="en-US" dirty="0" smtClean="0"/>
              <a:t>de </a:t>
            </a:r>
            <a:r>
              <a:rPr lang="en-US" dirty="0" err="1" smtClean="0"/>
              <a:t>marché</a:t>
            </a:r>
            <a:r>
              <a:rPr lang="en-US" dirty="0" smtClean="0"/>
              <a:t> </a:t>
            </a:r>
          </a:p>
          <a:p>
            <a:pPr lvl="2"/>
            <a:r>
              <a:rPr lang="en-US" dirty="0" err="1" smtClean="0"/>
              <a:t>achats</a:t>
            </a:r>
            <a:r>
              <a:rPr lang="en-US" dirty="0" smtClean="0"/>
              <a:t> </a:t>
            </a:r>
            <a:r>
              <a:rPr lang="en-US" dirty="0" smtClean="0"/>
              <a:t>de </a:t>
            </a:r>
            <a:r>
              <a:rPr lang="en-US" dirty="0" smtClean="0"/>
              <a:t>licenses </a:t>
            </a:r>
          </a:p>
          <a:p>
            <a:pPr lvl="2"/>
            <a:r>
              <a:rPr lang="en-US" dirty="0" err="1" smtClean="0"/>
              <a:t>dépenses</a:t>
            </a:r>
            <a:r>
              <a:rPr lang="en-US" dirty="0" smtClean="0"/>
              <a:t> </a:t>
            </a:r>
            <a:r>
              <a:rPr lang="en-US" dirty="0" smtClean="0"/>
              <a:t>de </a:t>
            </a:r>
            <a:r>
              <a:rPr lang="en-US" dirty="0" smtClean="0"/>
              <a:t>formation</a:t>
            </a:r>
          </a:p>
          <a:p>
            <a:pPr lvl="2"/>
            <a:r>
              <a:rPr lang="en-US" dirty="0" err="1" smtClean="0"/>
              <a:t>a</a:t>
            </a:r>
            <a:r>
              <a:rPr lang="en-US" dirty="0" err="1" smtClean="0"/>
              <a:t>chats</a:t>
            </a:r>
            <a:r>
              <a:rPr lang="en-US" dirty="0" smtClean="0"/>
              <a:t> </a:t>
            </a:r>
            <a:r>
              <a:rPr lang="en-US" dirty="0" err="1" smtClean="0"/>
              <a:t>d’équipements</a:t>
            </a:r>
            <a:r>
              <a:rPr lang="en-US" dirty="0" smtClean="0"/>
              <a:t> </a:t>
            </a:r>
            <a:r>
              <a:rPr lang="en-US" dirty="0" err="1" smtClean="0"/>
              <a:t>spécifiques</a:t>
            </a:r>
            <a:endParaRPr lang="en-US" dirty="0" smtClean="0"/>
          </a:p>
          <a:p>
            <a:pPr lvl="2"/>
            <a:r>
              <a:rPr lang="en-US" dirty="0" smtClean="0"/>
              <a:t>p</a:t>
            </a:r>
            <a:r>
              <a:rPr lang="en-US" dirty="0" smtClean="0"/>
              <a:t>rototypes,…</a:t>
            </a:r>
            <a:endParaRPr lang="en-US" dirty="0" smtClean="0"/>
          </a:p>
          <a:p>
            <a:endParaRPr lang="en-US" dirty="0" smtClean="0"/>
          </a:p>
          <a:p>
            <a:pPr lvl="1"/>
            <a:endParaRPr lang="fr-BE"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Enquêtes</a:t>
            </a:r>
            <a:r>
              <a:rPr lang="en-US" dirty="0" smtClean="0"/>
              <a:t> innovation</a:t>
            </a:r>
            <a:endParaRPr lang="fr-BE" dirty="0"/>
          </a:p>
        </p:txBody>
      </p:sp>
      <p:sp>
        <p:nvSpPr>
          <p:cNvPr id="3" name="Content Placeholder 2"/>
          <p:cNvSpPr>
            <a:spLocks noGrp="1"/>
          </p:cNvSpPr>
          <p:nvPr>
            <p:ph idx="1"/>
          </p:nvPr>
        </p:nvSpPr>
        <p:spPr/>
        <p:txBody>
          <a:bodyPr>
            <a:normAutofit lnSpcReduction="10000"/>
          </a:bodyPr>
          <a:lstStyle/>
          <a:p>
            <a:r>
              <a:rPr lang="en-US" dirty="0" err="1" smtClean="0"/>
              <a:t>Côté</a:t>
            </a:r>
            <a:r>
              <a:rPr lang="en-US" dirty="0" smtClean="0"/>
              <a:t> </a:t>
            </a:r>
            <a:r>
              <a:rPr lang="en-US" dirty="0" smtClean="0"/>
              <a:t>output</a:t>
            </a:r>
            <a:endParaRPr lang="en-US" dirty="0" smtClean="0"/>
          </a:p>
          <a:p>
            <a:pPr lvl="1"/>
            <a:r>
              <a:rPr lang="en-US" dirty="0" err="1" smtClean="0"/>
              <a:t>Mesures</a:t>
            </a:r>
            <a:r>
              <a:rPr lang="en-US" dirty="0" smtClean="0"/>
              <a:t> </a:t>
            </a:r>
            <a:r>
              <a:rPr lang="en-US" dirty="0" err="1" smtClean="0"/>
              <a:t>dichotomiques</a:t>
            </a:r>
            <a:r>
              <a:rPr lang="en-US" dirty="0" smtClean="0"/>
              <a:t>:</a:t>
            </a:r>
          </a:p>
          <a:p>
            <a:pPr lvl="2"/>
            <a:r>
              <a:rPr lang="en-US" dirty="0" smtClean="0"/>
              <a:t>Innovations de </a:t>
            </a:r>
            <a:r>
              <a:rPr lang="en-US" dirty="0" err="1" smtClean="0"/>
              <a:t>produit</a:t>
            </a:r>
            <a:endParaRPr lang="en-US" dirty="0" smtClean="0"/>
          </a:p>
          <a:p>
            <a:pPr lvl="2"/>
            <a:r>
              <a:rPr lang="en-US" dirty="0" smtClean="0"/>
              <a:t>Innovations de </a:t>
            </a:r>
            <a:r>
              <a:rPr lang="en-US" dirty="0" err="1" smtClean="0"/>
              <a:t>procédé</a:t>
            </a:r>
            <a:endParaRPr lang="en-US" dirty="0" smtClean="0"/>
          </a:p>
          <a:p>
            <a:pPr lvl="2"/>
            <a:r>
              <a:rPr lang="en-US" dirty="0" smtClean="0"/>
              <a:t>Innovations </a:t>
            </a:r>
            <a:r>
              <a:rPr lang="en-US" dirty="0" err="1" smtClean="0"/>
              <a:t>organisationnelles</a:t>
            </a:r>
            <a:endParaRPr lang="en-US" dirty="0" smtClean="0"/>
          </a:p>
          <a:p>
            <a:pPr lvl="2"/>
            <a:r>
              <a:rPr lang="en-US" dirty="0" smtClean="0"/>
              <a:t>Innovations de </a:t>
            </a:r>
            <a:r>
              <a:rPr lang="en-US" dirty="0" smtClean="0"/>
              <a:t>marketing</a:t>
            </a:r>
            <a:endParaRPr lang="en-US" dirty="0" smtClean="0"/>
          </a:p>
          <a:p>
            <a:pPr lvl="1"/>
            <a:r>
              <a:rPr lang="en-US" dirty="0" err="1" smtClean="0"/>
              <a:t>Mesures</a:t>
            </a:r>
            <a:r>
              <a:rPr lang="en-US" dirty="0" smtClean="0"/>
              <a:t> </a:t>
            </a:r>
            <a:r>
              <a:rPr lang="en-US" dirty="0" err="1" smtClean="0"/>
              <a:t>quantitatives</a:t>
            </a:r>
            <a:r>
              <a:rPr lang="en-US" dirty="0" smtClean="0"/>
              <a:t>: </a:t>
            </a:r>
            <a:endParaRPr lang="en-US" dirty="0" smtClean="0"/>
          </a:p>
          <a:p>
            <a:pPr lvl="2"/>
            <a:r>
              <a:rPr lang="en-US" dirty="0" smtClean="0"/>
              <a:t>part </a:t>
            </a:r>
            <a:r>
              <a:rPr lang="en-US" dirty="0" smtClean="0"/>
              <a:t>du </a:t>
            </a:r>
            <a:r>
              <a:rPr lang="en-US" dirty="0" err="1" smtClean="0"/>
              <a:t>chiffre</a:t>
            </a:r>
            <a:r>
              <a:rPr lang="en-US" dirty="0" smtClean="0"/>
              <a:t> </a:t>
            </a:r>
            <a:r>
              <a:rPr lang="en-US" dirty="0" err="1" smtClean="0"/>
              <a:t>d’affaires</a:t>
            </a:r>
            <a:r>
              <a:rPr lang="en-US" dirty="0" smtClean="0"/>
              <a:t> due à de nouveaux </a:t>
            </a:r>
            <a:r>
              <a:rPr lang="en-US" dirty="0" err="1" smtClean="0"/>
              <a:t>produits</a:t>
            </a:r>
            <a:endParaRPr lang="en-US" dirty="0" smtClean="0"/>
          </a:p>
          <a:p>
            <a:pPr lvl="2"/>
            <a:r>
              <a:rPr lang="en-US" dirty="0" smtClean="0"/>
              <a:t>part </a:t>
            </a:r>
            <a:r>
              <a:rPr lang="en-US" dirty="0" smtClean="0"/>
              <a:t>de la </a:t>
            </a:r>
            <a:r>
              <a:rPr lang="en-US" dirty="0" err="1" smtClean="0"/>
              <a:t>r</a:t>
            </a:r>
            <a:r>
              <a:rPr lang="en-US" dirty="0" err="1" smtClean="0"/>
              <a:t>é</a:t>
            </a:r>
            <a:r>
              <a:rPr lang="en-US" dirty="0" err="1" smtClean="0"/>
              <a:t>duction</a:t>
            </a:r>
            <a:r>
              <a:rPr lang="en-US" dirty="0" smtClean="0"/>
              <a:t> </a:t>
            </a:r>
            <a:r>
              <a:rPr lang="en-US" dirty="0" smtClean="0"/>
              <a:t>de </a:t>
            </a:r>
            <a:r>
              <a:rPr lang="en-US" dirty="0" err="1" smtClean="0"/>
              <a:t>coût</a:t>
            </a:r>
            <a:r>
              <a:rPr lang="en-US" dirty="0" smtClean="0"/>
              <a:t> </a:t>
            </a:r>
            <a:r>
              <a:rPr lang="en-US" dirty="0" smtClean="0"/>
              <a:t>due à de nouveaux </a:t>
            </a:r>
            <a:r>
              <a:rPr lang="en-US" dirty="0" err="1" smtClean="0"/>
              <a:t>procédés</a:t>
            </a:r>
            <a:r>
              <a:rPr lang="en-US" dirty="0" smtClean="0"/>
              <a:t> </a:t>
            </a:r>
            <a:r>
              <a:rPr lang="en-US" dirty="0" smtClean="0"/>
              <a:t> </a:t>
            </a:r>
            <a:endParaRPr lang="en-US" dirty="0" smtClean="0"/>
          </a:p>
          <a:p>
            <a:endParaRPr lang="fr-BE"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Estimations des </a:t>
            </a:r>
            <a:r>
              <a:rPr lang="en-US" dirty="0" err="1" smtClean="0"/>
              <a:t>rendements</a:t>
            </a:r>
            <a:r>
              <a:rPr lang="en-US" dirty="0" smtClean="0"/>
              <a:t> de la R-D</a:t>
            </a:r>
            <a:endParaRPr lang="fr-BE" dirty="0"/>
          </a:p>
        </p:txBody>
      </p:sp>
      <p:sp>
        <p:nvSpPr>
          <p:cNvPr id="3" name="Content Placeholder 2"/>
          <p:cNvSpPr>
            <a:spLocks noGrp="1"/>
          </p:cNvSpPr>
          <p:nvPr>
            <p:ph idx="1"/>
          </p:nvPr>
        </p:nvSpPr>
        <p:spPr/>
        <p:txBody>
          <a:bodyPr>
            <a:normAutofit fontScale="85000" lnSpcReduction="10000"/>
          </a:bodyPr>
          <a:lstStyle/>
          <a:p>
            <a:r>
              <a:rPr lang="en-US" dirty="0" err="1" smtClean="0"/>
              <a:t>Rendement</a:t>
            </a:r>
            <a:r>
              <a:rPr lang="en-US" dirty="0" smtClean="0"/>
              <a:t> de la R-D </a:t>
            </a:r>
            <a:r>
              <a:rPr lang="en-US" dirty="0" err="1" smtClean="0"/>
              <a:t>comme</a:t>
            </a:r>
            <a:r>
              <a:rPr lang="en-US" dirty="0" smtClean="0"/>
              <a:t> </a:t>
            </a:r>
            <a:r>
              <a:rPr lang="en-US" dirty="0" err="1" smtClean="0"/>
              <a:t>facteur</a:t>
            </a:r>
            <a:r>
              <a:rPr lang="en-US" dirty="0" smtClean="0"/>
              <a:t> de production </a:t>
            </a:r>
            <a:r>
              <a:rPr lang="en-US" dirty="0" err="1" smtClean="0"/>
              <a:t>dans</a:t>
            </a:r>
            <a:r>
              <a:rPr lang="en-US" dirty="0" smtClean="0"/>
              <a:t> </a:t>
            </a:r>
            <a:r>
              <a:rPr lang="en-US" dirty="0" err="1" smtClean="0"/>
              <a:t>une</a:t>
            </a:r>
            <a:r>
              <a:rPr lang="en-US" dirty="0" smtClean="0"/>
              <a:t> </a:t>
            </a:r>
            <a:r>
              <a:rPr lang="en-US" dirty="0" err="1" smtClean="0"/>
              <a:t>fonction</a:t>
            </a:r>
            <a:r>
              <a:rPr lang="en-US" dirty="0" smtClean="0"/>
              <a:t> de production </a:t>
            </a:r>
            <a:r>
              <a:rPr lang="en-US" dirty="0" err="1" smtClean="0"/>
              <a:t>élargie</a:t>
            </a:r>
            <a:r>
              <a:rPr lang="en-US" dirty="0" smtClean="0"/>
              <a:t> (</a:t>
            </a:r>
            <a:r>
              <a:rPr lang="en-US" dirty="0" err="1" smtClean="0"/>
              <a:t>Griliches</a:t>
            </a:r>
            <a:r>
              <a:rPr lang="en-US" dirty="0" smtClean="0"/>
              <a:t>)</a:t>
            </a:r>
          </a:p>
          <a:p>
            <a:r>
              <a:rPr lang="en-US" dirty="0" err="1" smtClean="0"/>
              <a:t>Résultats</a:t>
            </a:r>
            <a:r>
              <a:rPr lang="en-US" dirty="0" smtClean="0"/>
              <a:t> </a:t>
            </a:r>
            <a:r>
              <a:rPr lang="en-US" dirty="0" err="1" smtClean="0"/>
              <a:t>dépendant</a:t>
            </a:r>
            <a:r>
              <a:rPr lang="en-US" dirty="0" smtClean="0"/>
              <a:t> de la dimension des </a:t>
            </a:r>
            <a:r>
              <a:rPr lang="en-US" dirty="0" err="1" smtClean="0"/>
              <a:t>données</a:t>
            </a:r>
            <a:r>
              <a:rPr lang="en-US" dirty="0" smtClean="0"/>
              <a:t> (</a:t>
            </a:r>
            <a:r>
              <a:rPr lang="en-US" dirty="0" err="1" smtClean="0"/>
              <a:t>niveau</a:t>
            </a:r>
            <a:r>
              <a:rPr lang="en-US" dirty="0" smtClean="0"/>
              <a:t> </a:t>
            </a:r>
            <a:r>
              <a:rPr lang="en-US" dirty="0" err="1" smtClean="0"/>
              <a:t>d’agrégation</a:t>
            </a:r>
            <a:r>
              <a:rPr lang="en-US" dirty="0" smtClean="0"/>
              <a:t>, type de variations, </a:t>
            </a:r>
            <a:r>
              <a:rPr lang="en-US" dirty="0" err="1" smtClean="0"/>
              <a:t>présence</a:t>
            </a:r>
            <a:r>
              <a:rPr lang="en-US" dirty="0" smtClean="0"/>
              <a:t> </a:t>
            </a:r>
            <a:r>
              <a:rPr lang="en-US" dirty="0" err="1" smtClean="0"/>
              <a:t>d’externalités</a:t>
            </a:r>
            <a:r>
              <a:rPr lang="en-US" dirty="0" smtClean="0"/>
              <a:t>, </a:t>
            </a:r>
            <a:r>
              <a:rPr lang="en-US" dirty="0" err="1" smtClean="0"/>
              <a:t>exogénéité</a:t>
            </a:r>
            <a:r>
              <a:rPr lang="en-US" dirty="0" smtClean="0"/>
              <a:t> des variables </a:t>
            </a:r>
            <a:r>
              <a:rPr lang="en-US" dirty="0" err="1" smtClean="0"/>
              <a:t>explicatives</a:t>
            </a:r>
            <a:r>
              <a:rPr lang="en-US" dirty="0" smtClean="0"/>
              <a:t>)</a:t>
            </a:r>
          </a:p>
          <a:p>
            <a:r>
              <a:rPr lang="en-US" dirty="0" err="1" smtClean="0"/>
              <a:t>Résultats</a:t>
            </a:r>
            <a:r>
              <a:rPr lang="en-US" dirty="0" smtClean="0"/>
              <a:t> </a:t>
            </a:r>
            <a:r>
              <a:rPr lang="en-US" dirty="0" err="1" smtClean="0"/>
              <a:t>typiques</a:t>
            </a:r>
            <a:r>
              <a:rPr lang="en-US" dirty="0" smtClean="0"/>
              <a:t>:</a:t>
            </a:r>
          </a:p>
          <a:p>
            <a:pPr lvl="1"/>
            <a:r>
              <a:rPr lang="en-US" dirty="0" err="1" smtClean="0"/>
              <a:t>Taux</a:t>
            </a:r>
            <a:r>
              <a:rPr lang="en-US" dirty="0" smtClean="0"/>
              <a:t> de </a:t>
            </a:r>
            <a:r>
              <a:rPr lang="en-US" dirty="0" err="1" smtClean="0"/>
              <a:t>rendement</a:t>
            </a:r>
            <a:r>
              <a:rPr lang="en-US" dirty="0" smtClean="0"/>
              <a:t> de la R-D: 20% à 30%</a:t>
            </a:r>
          </a:p>
          <a:p>
            <a:pPr lvl="1"/>
            <a:r>
              <a:rPr lang="en-US" dirty="0" err="1" smtClean="0"/>
              <a:t>Élasticité</a:t>
            </a:r>
            <a:r>
              <a:rPr lang="en-US" dirty="0" smtClean="0"/>
              <a:t> de la production à la R-D: 0,08 </a:t>
            </a:r>
          </a:p>
          <a:p>
            <a:pPr lvl="1"/>
            <a:r>
              <a:rPr lang="en-US" dirty="0" err="1" smtClean="0"/>
              <a:t>Taux</a:t>
            </a:r>
            <a:r>
              <a:rPr lang="en-US" dirty="0" smtClean="0"/>
              <a:t> de </a:t>
            </a:r>
            <a:r>
              <a:rPr lang="en-US" dirty="0" err="1" smtClean="0"/>
              <a:t>rendement</a:t>
            </a:r>
            <a:r>
              <a:rPr lang="en-US" dirty="0" smtClean="0"/>
              <a:t> social de la R-D </a:t>
            </a:r>
            <a:r>
              <a:rPr lang="en-US" dirty="0" err="1" smtClean="0"/>
              <a:t>est</a:t>
            </a:r>
            <a:r>
              <a:rPr lang="en-US" dirty="0" smtClean="0"/>
              <a:t> de 50% plus </a:t>
            </a:r>
            <a:r>
              <a:rPr lang="en-US" dirty="0" err="1" smtClean="0"/>
              <a:t>élevé</a:t>
            </a:r>
            <a:r>
              <a:rPr lang="en-US" dirty="0" smtClean="0"/>
              <a:t> </a:t>
            </a:r>
            <a:r>
              <a:rPr lang="en-US" dirty="0" err="1" smtClean="0"/>
              <a:t>que</a:t>
            </a:r>
            <a:r>
              <a:rPr lang="en-US" dirty="0" smtClean="0"/>
              <a:t> le </a:t>
            </a:r>
            <a:r>
              <a:rPr lang="en-US" dirty="0" err="1" smtClean="0"/>
              <a:t>taux</a:t>
            </a:r>
            <a:r>
              <a:rPr lang="en-US" dirty="0" smtClean="0"/>
              <a:t> de </a:t>
            </a:r>
            <a:r>
              <a:rPr lang="en-US" dirty="0" err="1" smtClean="0"/>
              <a:t>rendement</a:t>
            </a:r>
            <a:r>
              <a:rPr lang="en-US" dirty="0" smtClean="0"/>
              <a:t> </a:t>
            </a:r>
            <a:r>
              <a:rPr lang="en-US" dirty="0" err="1" smtClean="0"/>
              <a:t>privé</a:t>
            </a:r>
            <a:r>
              <a:rPr lang="en-US" dirty="0" smtClean="0"/>
              <a:t>.</a:t>
            </a:r>
            <a:endParaRPr lang="fr-BE"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Estimation de </a:t>
            </a:r>
            <a:r>
              <a:rPr lang="en-US" dirty="0" err="1" smtClean="0"/>
              <a:t>l’impact</a:t>
            </a:r>
            <a:r>
              <a:rPr lang="en-US" dirty="0" smtClean="0"/>
              <a:t> de </a:t>
            </a:r>
            <a:r>
              <a:rPr lang="en-US" dirty="0" err="1" smtClean="0"/>
              <a:t>l’innovation</a:t>
            </a:r>
            <a:r>
              <a:rPr lang="en-US" dirty="0" smtClean="0"/>
              <a:t> </a:t>
            </a:r>
            <a:r>
              <a:rPr lang="en-US" dirty="0" err="1" smtClean="0"/>
              <a:t>sur</a:t>
            </a:r>
            <a:r>
              <a:rPr lang="en-US" dirty="0" smtClean="0"/>
              <a:t> la </a:t>
            </a:r>
            <a:r>
              <a:rPr lang="en-US" dirty="0" err="1" smtClean="0"/>
              <a:t>productivité</a:t>
            </a:r>
            <a:r>
              <a:rPr lang="en-US" dirty="0" smtClean="0"/>
              <a:t> </a:t>
            </a:r>
            <a:endParaRPr lang="fr-BE" dirty="0"/>
          </a:p>
        </p:txBody>
      </p:sp>
      <p:sp>
        <p:nvSpPr>
          <p:cNvPr id="3" name="Content Placeholder 2"/>
          <p:cNvSpPr>
            <a:spLocks noGrp="1"/>
          </p:cNvSpPr>
          <p:nvPr>
            <p:ph idx="1"/>
          </p:nvPr>
        </p:nvSpPr>
        <p:spPr/>
        <p:txBody>
          <a:bodyPr/>
          <a:lstStyle/>
          <a:p>
            <a:r>
              <a:rPr lang="en-US" dirty="0" err="1" smtClean="0"/>
              <a:t>Modèle</a:t>
            </a:r>
            <a:r>
              <a:rPr lang="en-US" dirty="0" smtClean="0"/>
              <a:t> CDM (</a:t>
            </a:r>
            <a:r>
              <a:rPr lang="en-US" dirty="0" err="1" smtClean="0"/>
              <a:t>Crépon</a:t>
            </a:r>
            <a:r>
              <a:rPr lang="en-US" dirty="0" smtClean="0"/>
              <a:t>-</a:t>
            </a:r>
            <a:r>
              <a:rPr lang="en-US" dirty="0" err="1" smtClean="0"/>
              <a:t>Duguet</a:t>
            </a:r>
            <a:r>
              <a:rPr lang="en-US" dirty="0" smtClean="0"/>
              <a:t>-Mairesse): estimation </a:t>
            </a:r>
            <a:r>
              <a:rPr lang="en-US" dirty="0" err="1" smtClean="0"/>
              <a:t>simultanée</a:t>
            </a:r>
            <a:r>
              <a:rPr lang="en-US" dirty="0" smtClean="0"/>
              <a:t> de la R-D, de </a:t>
            </a:r>
            <a:r>
              <a:rPr lang="en-US" dirty="0" err="1" smtClean="0"/>
              <a:t>l’innovation</a:t>
            </a:r>
            <a:r>
              <a:rPr lang="en-US" dirty="0" smtClean="0"/>
              <a:t> et de la </a:t>
            </a:r>
            <a:r>
              <a:rPr lang="en-US" dirty="0" err="1" smtClean="0"/>
              <a:t>productivité</a:t>
            </a:r>
            <a:endParaRPr lang="en-US" dirty="0" smtClean="0"/>
          </a:p>
          <a:p>
            <a:r>
              <a:rPr lang="en-US" dirty="0" err="1" smtClean="0"/>
              <a:t>Résultat</a:t>
            </a:r>
            <a:r>
              <a:rPr lang="en-US" dirty="0" smtClean="0"/>
              <a:t> </a:t>
            </a:r>
            <a:r>
              <a:rPr lang="en-US" dirty="0" err="1" smtClean="0"/>
              <a:t>typique</a:t>
            </a:r>
            <a:r>
              <a:rPr lang="en-US" dirty="0" smtClean="0"/>
              <a:t>: </a:t>
            </a:r>
          </a:p>
          <a:p>
            <a:pPr lvl="1"/>
            <a:r>
              <a:rPr lang="en-US" dirty="0" err="1" smtClean="0"/>
              <a:t>Élasticité</a:t>
            </a:r>
            <a:r>
              <a:rPr lang="en-US" dirty="0" smtClean="0"/>
              <a:t> de la </a:t>
            </a:r>
            <a:r>
              <a:rPr lang="en-US" dirty="0" err="1" smtClean="0"/>
              <a:t>productivité</a:t>
            </a:r>
            <a:r>
              <a:rPr lang="en-US" dirty="0" smtClean="0"/>
              <a:t> du travail à </a:t>
            </a:r>
            <a:r>
              <a:rPr lang="en-US" dirty="0" err="1" smtClean="0"/>
              <a:t>l’innovation</a:t>
            </a:r>
            <a:r>
              <a:rPr lang="en-US" dirty="0" smtClean="0"/>
              <a:t>: 0,25</a:t>
            </a:r>
          </a:p>
          <a:p>
            <a:pPr lvl="1"/>
            <a:r>
              <a:rPr lang="en-US" dirty="0" smtClean="0"/>
              <a:t>La </a:t>
            </a:r>
            <a:r>
              <a:rPr lang="en-US" dirty="0" err="1" smtClean="0"/>
              <a:t>présence</a:t>
            </a:r>
            <a:r>
              <a:rPr lang="en-US" dirty="0" smtClean="0"/>
              <a:t> </a:t>
            </a:r>
            <a:r>
              <a:rPr lang="en-US" dirty="0" err="1" smtClean="0"/>
              <a:t>d’une</a:t>
            </a:r>
            <a:r>
              <a:rPr lang="en-US" dirty="0" smtClean="0"/>
              <a:t> innovation </a:t>
            </a:r>
            <a:r>
              <a:rPr lang="en-US" dirty="0" err="1" smtClean="0"/>
              <a:t>augmente</a:t>
            </a:r>
            <a:r>
              <a:rPr lang="en-US" dirty="0" smtClean="0"/>
              <a:t> la </a:t>
            </a:r>
            <a:r>
              <a:rPr lang="en-US" dirty="0" err="1" smtClean="0"/>
              <a:t>productivité</a:t>
            </a:r>
            <a:r>
              <a:rPr lang="en-US" dirty="0" smtClean="0"/>
              <a:t> entre 1,5% et 15%.</a:t>
            </a:r>
            <a:endParaRPr lang="fr-BE"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1185</TotalTime>
  <Words>724</Words>
  <Application>Microsoft Office PowerPoint</Application>
  <PresentationFormat>On-screen Show (4:3)</PresentationFormat>
  <Paragraphs>87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INNOVATION ET CROISSANCE, DIMENSION HISTORIQUE ET PROSPECTIVE </vt:lpstr>
      <vt:lpstr> L’innovation c’est quoi?</vt:lpstr>
      <vt:lpstr>La croissance c’est quoi?</vt:lpstr>
      <vt:lpstr>Comment l’innovation peut-elle augmenter la croissance?</vt:lpstr>
      <vt:lpstr>Mesures de l’innovation au sein des entreprises</vt:lpstr>
      <vt:lpstr>Enquêtes innovation</vt:lpstr>
      <vt:lpstr>Enquêtes innovation</vt:lpstr>
      <vt:lpstr>Estimations des rendements de la R-D</vt:lpstr>
      <vt:lpstr>Estimation de l’impact de l’innovation sur la productivité </vt:lpstr>
      <vt:lpstr>Comptabilité de la croissance</vt:lpstr>
      <vt:lpstr>Historique de l’innovation</vt:lpstr>
      <vt:lpstr>Innovation en Belgique</vt:lpstr>
      <vt:lpstr>Innovation en Belgique</vt:lpstr>
      <vt:lpstr>Particularités de la Belgique</vt:lpstr>
      <vt:lpstr>Conclusion</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INNOVATION ET CROISSANCE, DIMENSION HISTORIQUE ET PROSPECTIVE </dc:title>
  <dc:creator>Mohnen P (MERIT)</dc:creator>
  <cp:lastModifiedBy>Mohnen P (MERIT)</cp:lastModifiedBy>
  <cp:revision>11</cp:revision>
  <dcterms:created xsi:type="dcterms:W3CDTF">2015-11-23T20:20:27Z</dcterms:created>
  <dcterms:modified xsi:type="dcterms:W3CDTF">2015-11-25T08:14:44Z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1999298527</vt:i4>
  </property>
  <property fmtid="{D5CDD505-2E9C-101B-9397-08002B2CF9AE}" pid="3" name="_NewReviewCycle">
    <vt:lpwstr/>
  </property>
  <property fmtid="{D5CDD505-2E9C-101B-9397-08002B2CF9AE}" pid="4" name="_EmailSubject">
    <vt:lpwstr>Congrès des économistes : dernières informations</vt:lpwstr>
  </property>
  <property fmtid="{D5CDD505-2E9C-101B-9397-08002B2CF9AE}" pid="5" name="_AuthorEmail">
    <vt:lpwstr>p.mohnen@maastrichtuniversity.nl</vt:lpwstr>
  </property>
  <property fmtid="{D5CDD505-2E9C-101B-9397-08002B2CF9AE}" pid="6" name="_AuthorEmailDisplayName">
    <vt:lpwstr>Mohnen P (MERIT)</vt:lpwstr>
  </property>
</Properties>
</file>