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63" y="-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D13CC-BB60-4DF4-B16B-47751CCB64B5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1851-95FD-4DEC-A6E4-91A69D67F1C5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D13CC-BB60-4DF4-B16B-47751CCB64B5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1851-95FD-4DEC-A6E4-91A69D67F1C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D13CC-BB60-4DF4-B16B-47751CCB64B5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1851-95FD-4DEC-A6E4-91A69D67F1C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D13CC-BB60-4DF4-B16B-47751CCB64B5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1851-95FD-4DEC-A6E4-91A69D67F1C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D13CC-BB60-4DF4-B16B-47751CCB64B5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1851-95FD-4DEC-A6E4-91A69D67F1C5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D13CC-BB60-4DF4-B16B-47751CCB64B5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1851-95FD-4DEC-A6E4-91A69D67F1C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D13CC-BB60-4DF4-B16B-47751CCB64B5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1851-95FD-4DEC-A6E4-91A69D67F1C5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D13CC-BB60-4DF4-B16B-47751CCB64B5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1851-95FD-4DEC-A6E4-91A69D67F1C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D13CC-BB60-4DF4-B16B-47751CCB64B5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1851-95FD-4DEC-A6E4-91A69D67F1C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D13CC-BB60-4DF4-B16B-47751CCB64B5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1851-95FD-4DEC-A6E4-91A69D67F1C5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D13CC-BB60-4DF4-B16B-47751CCB64B5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1851-95FD-4DEC-A6E4-91A69D67F1C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17D13CC-BB60-4DF4-B16B-47751CCB64B5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E521851-95FD-4DEC-A6E4-91A69D67F1C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Commission 1</a:t>
            </a:r>
            <a:br>
              <a:rPr lang="en-US" dirty="0" smtClean="0"/>
            </a:br>
            <a:r>
              <a:rPr lang="en-US" sz="2000" dirty="0" smtClean="0"/>
              <a:t>(</a:t>
            </a:r>
            <a:r>
              <a:rPr lang="en-US" sz="2000" dirty="0" err="1" smtClean="0"/>
              <a:t>président</a:t>
            </a:r>
            <a:r>
              <a:rPr lang="en-US" sz="2000" dirty="0" smtClean="0"/>
              <a:t>: D. de la Croix)</a:t>
            </a:r>
            <a:endParaRPr lang="en-GB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croissance</a:t>
            </a:r>
            <a:r>
              <a:rPr lang="en-US" dirty="0" smtClean="0"/>
              <a:t>, </a:t>
            </a:r>
            <a:r>
              <a:rPr lang="en-US" dirty="0" err="1" smtClean="0"/>
              <a:t>quel</a:t>
            </a:r>
            <a:r>
              <a:rPr lang="en-US" dirty="0" smtClean="0"/>
              <a:t> passé, </a:t>
            </a:r>
            <a:r>
              <a:rPr lang="en-US" dirty="0" err="1" smtClean="0"/>
              <a:t>quel</a:t>
            </a:r>
            <a:r>
              <a:rPr lang="en-US" dirty="0" smtClean="0"/>
              <a:t> </a:t>
            </a:r>
            <a:r>
              <a:rPr lang="en-US" dirty="0" err="1" smtClean="0"/>
              <a:t>avenir</a:t>
            </a:r>
            <a:r>
              <a:rPr lang="en-US" dirty="0" smtClean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94802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Définition</a:t>
            </a:r>
            <a:r>
              <a:rPr lang="en-US" dirty="0" smtClean="0"/>
              <a:t> de la </a:t>
            </a:r>
            <a:r>
              <a:rPr lang="en-US" dirty="0" err="1" smtClean="0"/>
              <a:t>croissance</a:t>
            </a:r>
            <a:r>
              <a:rPr lang="en-US" dirty="0" smtClean="0"/>
              <a:t> </a:t>
            </a:r>
            <a:r>
              <a:rPr lang="en-US" dirty="0" err="1" smtClean="0"/>
              <a:t>économique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Croissance</a:t>
            </a:r>
            <a:r>
              <a:rPr lang="en-US" dirty="0" smtClean="0"/>
              <a:t> = augmentation au </a:t>
            </a:r>
            <a:r>
              <a:rPr lang="en-US" dirty="0" err="1" smtClean="0"/>
              <a:t>cours</a:t>
            </a:r>
            <a:r>
              <a:rPr lang="en-US" dirty="0" smtClean="0"/>
              <a:t> du temps de la </a:t>
            </a:r>
            <a:r>
              <a:rPr lang="en-US" dirty="0" err="1" smtClean="0"/>
              <a:t>quantité</a:t>
            </a:r>
            <a:r>
              <a:rPr lang="en-US" dirty="0" smtClean="0"/>
              <a:t> de </a:t>
            </a:r>
            <a:r>
              <a:rPr lang="en-US" dirty="0" err="1" smtClean="0"/>
              <a:t>biens</a:t>
            </a:r>
            <a:r>
              <a:rPr lang="en-US" dirty="0" smtClean="0"/>
              <a:t> et services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l’on</a:t>
            </a:r>
            <a:r>
              <a:rPr lang="en-US" dirty="0" smtClean="0"/>
              <a:t> </a:t>
            </a:r>
            <a:r>
              <a:rPr lang="en-US" dirty="0" err="1" smtClean="0"/>
              <a:t>peut</a:t>
            </a:r>
            <a:r>
              <a:rPr lang="en-US" dirty="0" smtClean="0"/>
              <a:t> se procurer en </a:t>
            </a:r>
            <a:r>
              <a:rPr lang="en-US" dirty="0" err="1" smtClean="0"/>
              <a:t>travaillant</a:t>
            </a:r>
            <a:r>
              <a:rPr lang="en-US" dirty="0" smtClean="0"/>
              <a:t> un </a:t>
            </a:r>
            <a:r>
              <a:rPr lang="en-US" dirty="0" err="1" smtClean="0"/>
              <a:t>nombre</a:t>
            </a:r>
            <a:r>
              <a:rPr lang="en-US" dirty="0" smtClean="0"/>
              <a:t> fixe </a:t>
            </a:r>
            <a:r>
              <a:rPr lang="en-US" dirty="0" err="1" smtClean="0"/>
              <a:t>d’heures</a:t>
            </a:r>
            <a:endParaRPr lang="en-US" dirty="0" smtClean="0"/>
          </a:p>
          <a:p>
            <a:pPr lvl="1"/>
            <a:r>
              <a:rPr lang="en-US" dirty="0" smtClean="0"/>
              <a:t>Ex: 10 minutes de travail </a:t>
            </a:r>
            <a:r>
              <a:rPr lang="en-US" dirty="0" err="1" smtClean="0"/>
              <a:t>achètent</a:t>
            </a:r>
            <a:r>
              <a:rPr lang="en-US" dirty="0" smtClean="0"/>
              <a:t> </a:t>
            </a:r>
            <a:r>
              <a:rPr lang="en-US" dirty="0" err="1" smtClean="0"/>
              <a:t>aujourd’hui</a:t>
            </a:r>
            <a:r>
              <a:rPr lang="en-US" dirty="0" smtClean="0"/>
              <a:t> </a:t>
            </a:r>
            <a:r>
              <a:rPr lang="en-US" dirty="0" err="1" smtClean="0"/>
              <a:t>trois</a:t>
            </a:r>
            <a:r>
              <a:rPr lang="en-US" dirty="0" smtClean="0"/>
              <a:t> </a:t>
            </a:r>
            <a:r>
              <a:rPr lang="en-US" dirty="0" err="1" smtClean="0"/>
              <a:t>heures</a:t>
            </a:r>
            <a:r>
              <a:rPr lang="en-US" dirty="0" smtClean="0"/>
              <a:t> </a:t>
            </a:r>
            <a:r>
              <a:rPr lang="en-US" dirty="0" err="1" smtClean="0"/>
              <a:t>d’éclairage</a:t>
            </a:r>
            <a:r>
              <a:rPr lang="en-US" dirty="0" smtClean="0"/>
              <a:t> par jour (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lampe</a:t>
            </a:r>
            <a:r>
              <a:rPr lang="en-US" dirty="0" smtClean="0"/>
              <a:t> de lecture) </a:t>
            </a:r>
          </a:p>
          <a:p>
            <a:pPr lvl="1"/>
            <a:r>
              <a:rPr lang="en-US" dirty="0" smtClean="0"/>
              <a:t>En 1800, 10 minutes de travail </a:t>
            </a:r>
            <a:r>
              <a:rPr lang="en-US" dirty="0" err="1" smtClean="0"/>
              <a:t>permettent</a:t>
            </a:r>
            <a:r>
              <a:rPr lang="en-US" dirty="0" smtClean="0"/>
              <a:t> de </a:t>
            </a:r>
            <a:r>
              <a:rPr lang="en-US" dirty="0" err="1" smtClean="0"/>
              <a:t>s’éclairer</a:t>
            </a:r>
            <a:r>
              <a:rPr lang="en-US" dirty="0" smtClean="0"/>
              <a:t> pendant 10 minutes </a:t>
            </a:r>
            <a:r>
              <a:rPr lang="en-US" dirty="0" err="1" smtClean="0"/>
              <a:t>chaque</a:t>
            </a:r>
            <a:r>
              <a:rPr lang="en-US" dirty="0" smtClean="0"/>
              <a:t> jour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=&gt; </a:t>
            </a:r>
            <a:r>
              <a:rPr lang="en-US" dirty="0" err="1" smtClean="0"/>
              <a:t>Croissance</a:t>
            </a:r>
            <a:r>
              <a:rPr lang="en-US" dirty="0" smtClean="0"/>
              <a:t> de la </a:t>
            </a:r>
            <a:r>
              <a:rPr lang="en-US" dirty="0" err="1" smtClean="0"/>
              <a:t>productivité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Condition </a:t>
            </a:r>
            <a:r>
              <a:rPr lang="en-US" dirty="0" err="1" smtClean="0"/>
              <a:t>nécessaire</a:t>
            </a:r>
            <a:r>
              <a:rPr lang="en-US" dirty="0" smtClean="0"/>
              <a:t> pour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croissance</a:t>
            </a:r>
            <a:r>
              <a:rPr lang="en-US" dirty="0" smtClean="0"/>
              <a:t> </a:t>
            </a:r>
            <a:r>
              <a:rPr lang="en-US" dirty="0" err="1" smtClean="0"/>
              <a:t>observée</a:t>
            </a:r>
            <a:r>
              <a:rPr lang="en-US" dirty="0" smtClean="0"/>
              <a:t> du </a:t>
            </a:r>
            <a:r>
              <a:rPr lang="en-US" dirty="0" err="1" smtClean="0"/>
              <a:t>revenu</a:t>
            </a:r>
            <a:r>
              <a:rPr lang="en-US" dirty="0" smtClean="0"/>
              <a:t> par </a:t>
            </a:r>
            <a:r>
              <a:rPr lang="en-US" dirty="0" smtClean="0"/>
              <a:t>tête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06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Confusion à </a:t>
            </a:r>
            <a:r>
              <a:rPr lang="en-US" dirty="0" err="1" smtClean="0"/>
              <a:t>éviter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 mot </a:t>
            </a:r>
            <a:r>
              <a:rPr lang="en-US" dirty="0" err="1" smtClean="0"/>
              <a:t>croissance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souvent</a:t>
            </a:r>
            <a:r>
              <a:rPr lang="en-US" dirty="0" smtClean="0"/>
              <a:t> </a:t>
            </a:r>
            <a:r>
              <a:rPr lang="en-US" dirty="0" err="1" smtClean="0"/>
              <a:t>utilisé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perspective de court </a:t>
            </a:r>
            <a:r>
              <a:rPr lang="en-US" dirty="0" err="1" smtClean="0"/>
              <a:t>terme</a:t>
            </a:r>
            <a:r>
              <a:rPr lang="en-US" dirty="0" smtClean="0"/>
              <a:t>, </a:t>
            </a:r>
            <a:r>
              <a:rPr lang="en-US" dirty="0" err="1" smtClean="0"/>
              <a:t>quand</a:t>
            </a:r>
            <a:r>
              <a:rPr lang="en-US" dirty="0" smtClean="0"/>
              <a:t> on </a:t>
            </a:r>
            <a:r>
              <a:rPr lang="en-US" dirty="0" err="1" smtClean="0"/>
              <a:t>parle</a:t>
            </a:r>
            <a:r>
              <a:rPr lang="en-US" dirty="0" smtClean="0"/>
              <a:t> </a:t>
            </a:r>
            <a:r>
              <a:rPr lang="en-US" dirty="0" err="1" smtClean="0"/>
              <a:t>d’austérité</a:t>
            </a:r>
            <a:r>
              <a:rPr lang="en-US" dirty="0" smtClean="0"/>
              <a:t>, de </a:t>
            </a:r>
            <a:r>
              <a:rPr lang="en-US" dirty="0" err="1" smtClean="0"/>
              <a:t>politique</a:t>
            </a:r>
            <a:r>
              <a:rPr lang="en-US" dirty="0" smtClean="0"/>
              <a:t> </a:t>
            </a:r>
            <a:r>
              <a:rPr lang="en-US" dirty="0" err="1" smtClean="0"/>
              <a:t>monétaire</a:t>
            </a:r>
            <a:r>
              <a:rPr lang="en-US" dirty="0" smtClean="0"/>
              <a:t> etc…</a:t>
            </a:r>
          </a:p>
          <a:p>
            <a:r>
              <a:rPr lang="en-US" dirty="0" err="1" smtClean="0"/>
              <a:t>Ici</a:t>
            </a:r>
            <a:r>
              <a:rPr lang="en-US" dirty="0" smtClean="0"/>
              <a:t> perspective de long </a:t>
            </a:r>
            <a:r>
              <a:rPr lang="en-US" dirty="0" err="1" smtClean="0"/>
              <a:t>terme</a:t>
            </a:r>
            <a:r>
              <a:rPr lang="en-GB" dirty="0" smtClean="0"/>
              <a:t>:</a:t>
            </a:r>
          </a:p>
          <a:p>
            <a:pPr marL="400050" lvl="1" indent="0">
              <a:buNone/>
            </a:pPr>
            <a:r>
              <a:rPr lang="en-US" dirty="0" smtClean="0"/>
              <a:t>-&gt; La </a:t>
            </a:r>
            <a:r>
              <a:rPr lang="en-US" dirty="0" err="1" smtClean="0"/>
              <a:t>consommation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conséquence</a:t>
            </a:r>
            <a:r>
              <a:rPr lang="en-US" dirty="0" smtClean="0"/>
              <a:t> de la </a:t>
            </a:r>
            <a:r>
              <a:rPr lang="en-US" dirty="0" err="1" smtClean="0"/>
              <a:t>croissance</a:t>
            </a:r>
            <a:r>
              <a:rPr lang="en-US" dirty="0" smtClean="0"/>
              <a:t>, non </a:t>
            </a:r>
            <a:r>
              <a:rPr lang="en-US" dirty="0" err="1" smtClean="0"/>
              <a:t>une</a:t>
            </a:r>
            <a:r>
              <a:rPr lang="en-US" dirty="0" smtClean="0"/>
              <a:t> cause</a:t>
            </a:r>
            <a:endParaRPr lang="en-US" dirty="0"/>
          </a:p>
          <a:p>
            <a:pPr marL="40005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Déterminants</a:t>
            </a:r>
            <a:r>
              <a:rPr lang="en-US" dirty="0" smtClean="0"/>
              <a:t> à long </a:t>
            </a:r>
            <a:r>
              <a:rPr lang="en-US" dirty="0" err="1" smtClean="0"/>
              <a:t>terme</a:t>
            </a:r>
            <a:r>
              <a:rPr lang="en-US" dirty="0" smtClean="0"/>
              <a:t>: </a:t>
            </a:r>
            <a:r>
              <a:rPr lang="en-US" dirty="0" err="1" smtClean="0"/>
              <a:t>progrès</a:t>
            </a:r>
            <a:r>
              <a:rPr lang="en-US" dirty="0" smtClean="0"/>
              <a:t> technique, </a:t>
            </a:r>
            <a:r>
              <a:rPr lang="en-US" dirty="0" err="1" smtClean="0"/>
              <a:t>démographie</a:t>
            </a:r>
            <a:r>
              <a:rPr lang="en-US" dirty="0" smtClean="0"/>
              <a:t>, </a:t>
            </a:r>
            <a:r>
              <a:rPr lang="en-US" dirty="0" err="1" smtClean="0"/>
              <a:t>éducation</a:t>
            </a:r>
            <a:r>
              <a:rPr lang="en-US" dirty="0" smtClean="0"/>
              <a:t>, </a:t>
            </a:r>
            <a:r>
              <a:rPr lang="en-US" dirty="0" err="1" smtClean="0"/>
              <a:t>urbanisation</a:t>
            </a:r>
            <a:r>
              <a:rPr lang="en-US" dirty="0" smtClean="0"/>
              <a:t>, </a:t>
            </a:r>
            <a:r>
              <a:rPr lang="en-US" dirty="0" err="1" smtClean="0"/>
              <a:t>énergie</a:t>
            </a:r>
            <a:r>
              <a:rPr lang="en-US" dirty="0" smtClean="0"/>
              <a:t>, </a:t>
            </a:r>
            <a:r>
              <a:rPr lang="en-US" dirty="0" err="1" smtClean="0"/>
              <a:t>environnement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Approche</a:t>
            </a:r>
            <a:r>
              <a:rPr lang="en-US" dirty="0" smtClean="0"/>
              <a:t> </a:t>
            </a:r>
            <a:r>
              <a:rPr lang="en-US" dirty="0" err="1" smtClean="0"/>
              <a:t>pluridisciplinaire</a:t>
            </a:r>
            <a:r>
              <a:rPr lang="en-US" dirty="0" smtClean="0"/>
              <a:t>: </a:t>
            </a:r>
            <a:r>
              <a:rPr lang="en-US" dirty="0" err="1" smtClean="0"/>
              <a:t>démographie</a:t>
            </a:r>
            <a:r>
              <a:rPr lang="en-US" dirty="0" smtClean="0"/>
              <a:t>, histoire, sc. et </a:t>
            </a:r>
            <a:r>
              <a:rPr lang="en-US" dirty="0" err="1" smtClean="0"/>
              <a:t>technologie</a:t>
            </a:r>
            <a:r>
              <a:rPr lang="en-US" dirty="0" smtClean="0"/>
              <a:t>, </a:t>
            </a:r>
            <a:r>
              <a:rPr lang="en-US" dirty="0" err="1" smtClean="0"/>
              <a:t>économie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8749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Table des </a:t>
            </a:r>
            <a:r>
              <a:rPr lang="en-US" dirty="0" err="1" smtClean="0"/>
              <a:t>matières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fr-BE" sz="9600" dirty="0" smtClean="0"/>
              <a:t>Panorama</a:t>
            </a:r>
            <a:endParaRPr lang="fr-BE" dirty="0" smtClean="0"/>
          </a:p>
          <a:p>
            <a:r>
              <a:rPr lang="fr-BE" sz="4800" dirty="0" smtClean="0"/>
              <a:t>Thomas </a:t>
            </a:r>
            <a:r>
              <a:rPr lang="fr-BE" sz="4800" dirty="0"/>
              <a:t>Baudin (UCL) et David de la Croix (UCL), « La croissance économique »</a:t>
            </a:r>
            <a:endParaRPr lang="en-GB" sz="4800" dirty="0"/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r>
              <a:rPr lang="fr-BE" sz="9600" dirty="0" smtClean="0"/>
              <a:t>Productivité / progrès technique</a:t>
            </a:r>
            <a:endParaRPr lang="en-GB" dirty="0"/>
          </a:p>
          <a:p>
            <a:r>
              <a:rPr lang="fr-BE" sz="4800" dirty="0"/>
              <a:t>Bernadette </a:t>
            </a:r>
            <a:r>
              <a:rPr lang="fr-BE" sz="4800" dirty="0" err="1"/>
              <a:t>Biatour</a:t>
            </a:r>
            <a:r>
              <a:rPr lang="fr-BE" sz="4800" dirty="0"/>
              <a:t> (Bureau du Plan) et Chantal </a:t>
            </a:r>
            <a:r>
              <a:rPr lang="fr-BE" sz="4800" dirty="0" err="1"/>
              <a:t>Kegels</a:t>
            </a:r>
            <a:r>
              <a:rPr lang="fr-BE" sz="4800" dirty="0"/>
              <a:t> (Bureau du Plan), « Croissance et productivité en Belgique : Tendances à long-terme. »</a:t>
            </a:r>
            <a:endParaRPr lang="en-GB" sz="4800" dirty="0"/>
          </a:p>
          <a:p>
            <a:r>
              <a:rPr lang="en-GB" sz="4800" dirty="0"/>
              <a:t>Erik </a:t>
            </a:r>
            <a:r>
              <a:rPr lang="en-GB" sz="4800" dirty="0" err="1"/>
              <a:t>Buyst</a:t>
            </a:r>
            <a:r>
              <a:rPr lang="en-GB" sz="4800" dirty="0"/>
              <a:t> (KUL), « regional disparities in Belgium, 1900-2010 </a:t>
            </a:r>
            <a:r>
              <a:rPr lang="en-GB" sz="4800" dirty="0" smtClean="0"/>
              <a:t>»</a:t>
            </a:r>
            <a:endParaRPr lang="en-GB" sz="4800" dirty="0"/>
          </a:p>
          <a:p>
            <a:r>
              <a:rPr lang="fr-FR" sz="4800" dirty="0"/>
              <a:t>Isabelle </a:t>
            </a:r>
            <a:r>
              <a:rPr lang="fr-FR" sz="4800" dirty="0" err="1"/>
              <a:t>Clerbois</a:t>
            </a:r>
            <a:r>
              <a:rPr lang="fr-FR" sz="4800" dirty="0"/>
              <a:t> et Christophe </a:t>
            </a:r>
            <a:r>
              <a:rPr lang="fr-FR" sz="4800" dirty="0" err="1"/>
              <a:t>Ernaelsteen</a:t>
            </a:r>
            <a:r>
              <a:rPr lang="fr-FR" sz="4800" dirty="0"/>
              <a:t> (U. Namur) « Evolution des disparités de croissance régionale entre 1967 et 2013</a:t>
            </a:r>
            <a:r>
              <a:rPr lang="fr-FR" sz="4800" dirty="0" smtClean="0"/>
              <a:t>»</a:t>
            </a:r>
          </a:p>
          <a:p>
            <a:r>
              <a:rPr lang="fr-BE" sz="4800" dirty="0" smtClean="0"/>
              <a:t>Pierre </a:t>
            </a:r>
            <a:r>
              <a:rPr lang="fr-BE" sz="4800" dirty="0" err="1" smtClean="0"/>
              <a:t>Mohnen</a:t>
            </a:r>
            <a:r>
              <a:rPr lang="fr-BE" sz="4800" dirty="0" smtClean="0"/>
              <a:t> (</a:t>
            </a:r>
            <a:r>
              <a:rPr lang="fr-BE" sz="4800" dirty="0" err="1" smtClean="0"/>
              <a:t>UMaastricht</a:t>
            </a:r>
            <a:r>
              <a:rPr lang="fr-BE" sz="4800" dirty="0" smtClean="0"/>
              <a:t>), « Innovation et croissance, dimension historique et prospective »</a:t>
            </a:r>
            <a:endParaRPr lang="en-GB" sz="4800" dirty="0" smtClean="0"/>
          </a:p>
          <a:p>
            <a:pPr marL="0" indent="0">
              <a:buNone/>
            </a:pPr>
            <a:r>
              <a:rPr lang="fr-FR" dirty="0"/>
              <a:t> </a:t>
            </a:r>
            <a:endParaRPr lang="fr-FR" dirty="0" smtClean="0"/>
          </a:p>
          <a:p>
            <a:pPr marL="0" indent="0">
              <a:buNone/>
            </a:pPr>
            <a:r>
              <a:rPr lang="fr-FR" sz="9600" dirty="0" smtClean="0"/>
              <a:t>Energie</a:t>
            </a:r>
            <a:endParaRPr lang="en-GB" dirty="0"/>
          </a:p>
          <a:p>
            <a:r>
              <a:rPr lang="fr-BE" sz="4800" dirty="0"/>
              <a:t>Jean-François </a:t>
            </a:r>
            <a:r>
              <a:rPr lang="fr-BE" sz="4800" dirty="0" err="1"/>
              <a:t>Fagnart</a:t>
            </a:r>
            <a:r>
              <a:rPr lang="fr-BE" sz="4800" dirty="0"/>
              <a:t> (U. St Louis) et Marc Germain (U. Lille 3),  « Limites énergétiques à la croissance économique »</a:t>
            </a:r>
            <a:endParaRPr lang="en-GB" sz="4800" dirty="0"/>
          </a:p>
          <a:p>
            <a:pPr marL="0" indent="0">
              <a:buNone/>
            </a:pPr>
            <a:r>
              <a:rPr lang="fr-BE" dirty="0"/>
              <a:t> </a:t>
            </a:r>
            <a:endParaRPr lang="fr-BE" dirty="0" smtClean="0"/>
          </a:p>
          <a:p>
            <a:pPr marL="0" indent="0">
              <a:buNone/>
            </a:pPr>
            <a:r>
              <a:rPr lang="fr-BE" sz="9600" dirty="0" smtClean="0"/>
              <a:t>Urbanisation / </a:t>
            </a:r>
            <a:r>
              <a:rPr lang="fr-BE" sz="9600" dirty="0"/>
              <a:t>é</a:t>
            </a:r>
            <a:r>
              <a:rPr lang="fr-BE" sz="9600" dirty="0" smtClean="0"/>
              <a:t>ducation</a:t>
            </a:r>
            <a:endParaRPr lang="en-GB" dirty="0"/>
          </a:p>
          <a:p>
            <a:r>
              <a:rPr lang="en-US" sz="4800" dirty="0"/>
              <a:t>Mara </a:t>
            </a:r>
            <a:r>
              <a:rPr lang="en-US" sz="4800" dirty="0" err="1"/>
              <a:t>Squicciarini</a:t>
            </a:r>
            <a:r>
              <a:rPr lang="en-US" sz="4800" dirty="0"/>
              <a:t> (Northwestern U.), « Elites, cities and growth in Belgium </a:t>
            </a:r>
            <a:r>
              <a:rPr lang="en-US" sz="4800" dirty="0" smtClean="0"/>
              <a:t>»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9600" dirty="0" err="1" smtClean="0"/>
              <a:t>Démographie</a:t>
            </a:r>
            <a:endParaRPr lang="en-GB" dirty="0"/>
          </a:p>
          <a:p>
            <a:r>
              <a:rPr lang="fr-BE" sz="4800" dirty="0"/>
              <a:t>Thierry </a:t>
            </a:r>
            <a:r>
              <a:rPr lang="fr-BE" sz="4800" dirty="0" err="1"/>
              <a:t>Eggerickx</a:t>
            </a:r>
            <a:r>
              <a:rPr lang="fr-BE" sz="4800" dirty="0"/>
              <a:t>, Sandra </a:t>
            </a:r>
            <a:r>
              <a:rPr lang="fr-BE" sz="4800" dirty="0" err="1"/>
              <a:t>Brée</a:t>
            </a:r>
            <a:r>
              <a:rPr lang="fr-BE" sz="4800" dirty="0"/>
              <a:t>, Mélanie Bourguignon (UCL), « Transition démographique et évolution économique en Belgique du 18e au 21e siècle </a:t>
            </a:r>
            <a:r>
              <a:rPr lang="fr-FR" sz="4800" dirty="0"/>
              <a:t> </a:t>
            </a:r>
            <a:endParaRPr lang="en-GB" sz="4800" dirty="0"/>
          </a:p>
          <a:p>
            <a:r>
              <a:rPr lang="en-GB" sz="4800" dirty="0"/>
              <a:t>Pierre </a:t>
            </a:r>
            <a:r>
              <a:rPr lang="en-GB" sz="4800" dirty="0" err="1"/>
              <a:t>Pestieau</a:t>
            </a:r>
            <a:r>
              <a:rPr lang="en-GB" sz="4800" dirty="0"/>
              <a:t> (ULG) et </a:t>
            </a:r>
            <a:r>
              <a:rPr lang="en-GB" sz="4800" dirty="0" err="1"/>
              <a:t>Grégory</a:t>
            </a:r>
            <a:r>
              <a:rPr lang="en-GB" sz="4800" dirty="0"/>
              <a:t> </a:t>
            </a:r>
            <a:r>
              <a:rPr lang="en-GB" sz="4800" dirty="0" err="1"/>
              <a:t>Ponthière</a:t>
            </a:r>
            <a:r>
              <a:rPr lang="en-GB" sz="4800" dirty="0"/>
              <a:t> (Paris School of Economics), « Optimal fertility under age-dependent </a:t>
            </a:r>
            <a:r>
              <a:rPr lang="en-GB" sz="4800" dirty="0" err="1"/>
              <a:t>labor</a:t>
            </a:r>
            <a:r>
              <a:rPr lang="en-GB" sz="4800" dirty="0"/>
              <a:t> productivity »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9600" dirty="0" err="1" smtClean="0"/>
              <a:t>Inégalités</a:t>
            </a:r>
            <a:r>
              <a:rPr lang="en-US" sz="9600" dirty="0" smtClean="0"/>
              <a:t> / </a:t>
            </a:r>
            <a:r>
              <a:rPr lang="en-US" sz="9600" dirty="0" err="1" smtClean="0"/>
              <a:t>crédit</a:t>
            </a:r>
            <a:r>
              <a:rPr lang="en-US" sz="9600" dirty="0" smtClean="0"/>
              <a:t> / </a:t>
            </a:r>
            <a:r>
              <a:rPr lang="en-US" sz="9600" dirty="0" err="1" smtClean="0"/>
              <a:t>démographie</a:t>
            </a:r>
            <a:endParaRPr lang="en-GB" dirty="0"/>
          </a:p>
          <a:p>
            <a:r>
              <a:rPr lang="en-US" sz="4800" dirty="0"/>
              <a:t>Freddy </a:t>
            </a:r>
            <a:r>
              <a:rPr lang="en-US" sz="4800" dirty="0" err="1"/>
              <a:t>Heylen</a:t>
            </a:r>
            <a:r>
              <a:rPr lang="en-US" sz="4800" dirty="0"/>
              <a:t>, Pieter Van </a:t>
            </a:r>
            <a:r>
              <a:rPr lang="en-US" sz="4800" dirty="0" err="1"/>
              <a:t>Rymenant</a:t>
            </a:r>
            <a:r>
              <a:rPr lang="en-US" sz="4800" dirty="0"/>
              <a:t>, Tim </a:t>
            </a:r>
            <a:r>
              <a:rPr lang="en-US" sz="4800" dirty="0" err="1"/>
              <a:t>Buyse</a:t>
            </a:r>
            <a:r>
              <a:rPr lang="en-US" sz="4800" dirty="0"/>
              <a:t> and Brecht Boone (</a:t>
            </a:r>
            <a:r>
              <a:rPr lang="en-US" sz="4800" dirty="0" err="1"/>
              <a:t>UGent</a:t>
            </a:r>
            <a:r>
              <a:rPr lang="en-US" sz="4800" dirty="0"/>
              <a:t>), « </a:t>
            </a:r>
            <a:r>
              <a:rPr lang="en-GB" sz="4800" dirty="0"/>
              <a:t>On the possibility and driving forces of secular stagnation </a:t>
            </a:r>
            <a:r>
              <a:rPr lang="en-US" sz="4800" dirty="0" smtClean="0"/>
              <a:t>»</a:t>
            </a:r>
            <a:r>
              <a:rPr lang="en-US" sz="4800" dirty="0"/>
              <a:t> </a:t>
            </a:r>
            <a:endParaRPr lang="en-GB" sz="4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454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381000"/>
            <a:ext cx="8305800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34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Regarder</a:t>
            </a:r>
            <a:r>
              <a:rPr lang="en-US" dirty="0" smtClean="0"/>
              <a:t> le passé pour </a:t>
            </a:r>
            <a:r>
              <a:rPr lang="en-US" dirty="0" err="1" smtClean="0"/>
              <a:t>penser</a:t>
            </a:r>
            <a:r>
              <a:rPr lang="en-US" dirty="0" smtClean="0"/>
              <a:t> le </a:t>
            </a:r>
            <a:r>
              <a:rPr lang="en-US" dirty="0" err="1" smtClean="0"/>
              <a:t>futur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Une</a:t>
            </a:r>
            <a:r>
              <a:rPr lang="en-US" dirty="0" smtClean="0"/>
              <a:t> lecture </a:t>
            </a:r>
            <a:r>
              <a:rPr lang="en-US" dirty="0" err="1" smtClean="0"/>
              <a:t>Malthusienne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possible: la </a:t>
            </a:r>
            <a:r>
              <a:rPr lang="en-US" dirty="0" err="1" smtClean="0"/>
              <a:t>croissance</a:t>
            </a:r>
            <a:r>
              <a:rPr lang="en-US" dirty="0" smtClean="0"/>
              <a:t> ne </a:t>
            </a:r>
            <a:r>
              <a:rPr lang="en-US" dirty="0" err="1" smtClean="0"/>
              <a:t>fut</a:t>
            </a:r>
            <a:r>
              <a:rPr lang="en-US" dirty="0" smtClean="0"/>
              <a:t> </a:t>
            </a:r>
            <a:r>
              <a:rPr lang="en-US" dirty="0" err="1" smtClean="0"/>
              <a:t>qu’une</a:t>
            </a:r>
            <a:r>
              <a:rPr lang="en-US" dirty="0" smtClean="0"/>
              <a:t> transition d’un </a:t>
            </a:r>
            <a:r>
              <a:rPr lang="en-US" dirty="0" err="1" smtClean="0"/>
              <a:t>état</a:t>
            </a:r>
            <a:r>
              <a:rPr lang="en-US" dirty="0" smtClean="0"/>
              <a:t> à un </a:t>
            </a:r>
            <a:r>
              <a:rPr lang="en-US" dirty="0" err="1" smtClean="0"/>
              <a:t>autre</a:t>
            </a:r>
            <a:endParaRPr lang="en-US" dirty="0" smtClean="0"/>
          </a:p>
          <a:p>
            <a:pPr lvl="1"/>
            <a:r>
              <a:rPr lang="en-US" dirty="0" smtClean="0"/>
              <a:t>la transition </a:t>
            </a:r>
            <a:r>
              <a:rPr lang="en-US" dirty="0" err="1" smtClean="0"/>
              <a:t>énergétique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nécessairement</a:t>
            </a:r>
            <a:r>
              <a:rPr lang="en-US" dirty="0" smtClean="0"/>
              <a:t> </a:t>
            </a:r>
            <a:r>
              <a:rPr lang="en-US" dirty="0" err="1" smtClean="0"/>
              <a:t>entraîner</a:t>
            </a:r>
            <a:r>
              <a:rPr lang="en-US" dirty="0" smtClean="0"/>
              <a:t> un </a:t>
            </a:r>
            <a:r>
              <a:rPr lang="en-US" dirty="0" err="1" smtClean="0"/>
              <a:t>arrêt</a:t>
            </a:r>
            <a:r>
              <a:rPr lang="en-US" dirty="0" smtClean="0"/>
              <a:t> de la </a:t>
            </a:r>
            <a:r>
              <a:rPr lang="en-US" dirty="0" err="1" smtClean="0"/>
              <a:t>croissance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Une</a:t>
            </a:r>
            <a:r>
              <a:rPr lang="en-US" dirty="0" smtClean="0"/>
              <a:t> lecture </a:t>
            </a:r>
            <a:r>
              <a:rPr lang="en-US" dirty="0" err="1" smtClean="0"/>
              <a:t>classique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possible </a:t>
            </a:r>
            <a:r>
              <a:rPr lang="en-US" dirty="0" err="1" smtClean="0"/>
              <a:t>aussi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Moteur</a:t>
            </a:r>
            <a:r>
              <a:rPr lang="en-US" dirty="0" smtClean="0"/>
              <a:t> principal de la </a:t>
            </a:r>
            <a:r>
              <a:rPr lang="en-US" dirty="0" err="1" smtClean="0"/>
              <a:t>croissance</a:t>
            </a:r>
            <a:r>
              <a:rPr lang="en-US" dirty="0" smtClean="0"/>
              <a:t>: </a:t>
            </a:r>
            <a:r>
              <a:rPr lang="en-US" dirty="0" err="1" smtClean="0"/>
              <a:t>progrès</a:t>
            </a:r>
            <a:r>
              <a:rPr lang="en-US" dirty="0" smtClean="0"/>
              <a:t> technique. On observe un </a:t>
            </a:r>
            <a:r>
              <a:rPr lang="en-US" dirty="0" err="1" smtClean="0"/>
              <a:t>ralentissement</a:t>
            </a:r>
            <a:r>
              <a:rPr lang="en-US" dirty="0" smtClean="0"/>
              <a:t> des gains de </a:t>
            </a:r>
            <a:r>
              <a:rPr lang="en-US" dirty="0" err="1" smtClean="0"/>
              <a:t>productivité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difficile</a:t>
            </a:r>
            <a:r>
              <a:rPr lang="en-US" dirty="0" smtClean="0"/>
              <a:t> </a:t>
            </a:r>
            <a:r>
              <a:rPr lang="en-US" dirty="0" err="1" smtClean="0"/>
              <a:t>d’imaginer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ceux</a:t>
            </a:r>
            <a:r>
              <a:rPr lang="en-US" dirty="0" smtClean="0"/>
              <a:t>-ci </a:t>
            </a:r>
            <a:r>
              <a:rPr lang="en-US" dirty="0" err="1" smtClean="0"/>
              <a:t>s’arrêtent</a:t>
            </a:r>
            <a:r>
              <a:rPr lang="en-US" dirty="0" smtClean="0"/>
              <a:t> </a:t>
            </a:r>
            <a:r>
              <a:rPr lang="en-US" dirty="0" err="1" smtClean="0"/>
              <a:t>entièrement</a:t>
            </a:r>
            <a:endParaRPr lang="en-US" dirty="0"/>
          </a:p>
          <a:p>
            <a:endParaRPr lang="en-US" dirty="0" smtClean="0"/>
          </a:p>
          <a:p>
            <a:pPr lvl="1"/>
            <a:r>
              <a:rPr lang="en-US" dirty="0" err="1" smtClean="0"/>
              <a:t>Moteurs</a:t>
            </a:r>
            <a:r>
              <a:rPr lang="en-US" dirty="0" smtClean="0"/>
              <a:t> </a:t>
            </a:r>
            <a:r>
              <a:rPr lang="en-US" dirty="0" err="1" smtClean="0"/>
              <a:t>secondaires</a:t>
            </a:r>
            <a:r>
              <a:rPr lang="en-US" dirty="0" smtClean="0"/>
              <a:t> </a:t>
            </a:r>
            <a:r>
              <a:rPr lang="en-US" dirty="0" err="1" smtClean="0"/>
              <a:t>sont</a:t>
            </a:r>
            <a:r>
              <a:rPr lang="en-US" dirty="0" smtClean="0"/>
              <a:t> par </a:t>
            </a:r>
            <a:r>
              <a:rPr lang="en-US" dirty="0" err="1" smtClean="0"/>
              <a:t>contre</a:t>
            </a:r>
            <a:r>
              <a:rPr lang="en-US" dirty="0" smtClean="0"/>
              <a:t> </a:t>
            </a:r>
            <a:r>
              <a:rPr lang="en-US" dirty="0" err="1" smtClean="0"/>
              <a:t>épuisés</a:t>
            </a:r>
            <a:r>
              <a:rPr lang="en-US" dirty="0" smtClean="0"/>
              <a:t>:</a:t>
            </a:r>
          </a:p>
          <a:p>
            <a:pPr lvl="2"/>
            <a:r>
              <a:rPr lang="en-US" dirty="0" err="1" smtClean="0"/>
              <a:t>Baisse</a:t>
            </a:r>
            <a:r>
              <a:rPr lang="en-US" dirty="0" smtClean="0"/>
              <a:t> de </a:t>
            </a:r>
            <a:r>
              <a:rPr lang="en-US" dirty="0" err="1" smtClean="0"/>
              <a:t>lá</a:t>
            </a:r>
            <a:r>
              <a:rPr lang="en-US" dirty="0" smtClean="0"/>
              <a:t> </a:t>
            </a:r>
            <a:r>
              <a:rPr lang="en-US" dirty="0" err="1" smtClean="0"/>
              <a:t>fécondité</a:t>
            </a:r>
            <a:endParaRPr lang="en-US" dirty="0" smtClean="0"/>
          </a:p>
          <a:p>
            <a:pPr lvl="2"/>
            <a:r>
              <a:rPr lang="en-US" dirty="0" err="1" smtClean="0"/>
              <a:t>Longévité</a:t>
            </a:r>
            <a:endParaRPr lang="en-US" dirty="0" smtClean="0"/>
          </a:p>
          <a:p>
            <a:pPr lvl="2"/>
            <a:r>
              <a:rPr lang="en-US" dirty="0" err="1" smtClean="0"/>
              <a:t>Urbanisation</a:t>
            </a:r>
            <a:endParaRPr lang="en-US" dirty="0" smtClean="0"/>
          </a:p>
          <a:p>
            <a:pPr lvl="2"/>
            <a:r>
              <a:rPr lang="en-US" dirty="0" smtClean="0"/>
              <a:t>Education </a:t>
            </a:r>
          </a:p>
        </p:txBody>
      </p:sp>
    </p:spTree>
    <p:extLst>
      <p:ext uri="{BB962C8B-B14F-4D97-AF65-F5344CB8AC3E}">
        <p14:creationId xmlns:p14="http://schemas.microsoft.com/office/powerpoint/2010/main" val="137785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Quelques</a:t>
            </a:r>
            <a:r>
              <a:rPr lang="en-US" dirty="0" smtClean="0"/>
              <a:t> </a:t>
            </a:r>
            <a:r>
              <a:rPr lang="en-US" dirty="0" err="1" smtClean="0"/>
              <a:t>détails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Ralentissement</a:t>
            </a:r>
            <a:r>
              <a:rPr lang="en-US" dirty="0" smtClean="0"/>
              <a:t> de la </a:t>
            </a:r>
            <a:r>
              <a:rPr lang="en-US" dirty="0" err="1" smtClean="0"/>
              <a:t>croissance</a:t>
            </a:r>
            <a:r>
              <a:rPr lang="en-US" dirty="0" smtClean="0"/>
              <a:t> de la </a:t>
            </a:r>
            <a:r>
              <a:rPr lang="en-US" dirty="0" err="1" smtClean="0"/>
              <a:t>productivité</a:t>
            </a:r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primauté</a:t>
            </a:r>
            <a:r>
              <a:rPr lang="en-US" dirty="0" smtClean="0"/>
              <a:t> </a:t>
            </a:r>
            <a:r>
              <a:rPr lang="en-US" dirty="0" err="1" smtClean="0"/>
              <a:t>économique</a:t>
            </a:r>
            <a:r>
              <a:rPr lang="en-US" dirty="0" smtClean="0"/>
              <a:t> </a:t>
            </a:r>
            <a:r>
              <a:rPr lang="en-US" dirty="0" err="1" smtClean="0"/>
              <a:t>régionale</a:t>
            </a:r>
            <a:r>
              <a:rPr lang="en-US" dirty="0" smtClean="0"/>
              <a:t> change de camp</a:t>
            </a:r>
          </a:p>
          <a:p>
            <a:r>
              <a:rPr lang="en-US" dirty="0" smtClean="0"/>
              <a:t>La transition </a:t>
            </a:r>
            <a:r>
              <a:rPr lang="en-US" dirty="0" err="1" smtClean="0"/>
              <a:t>énergétique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freiner</a:t>
            </a:r>
            <a:r>
              <a:rPr lang="en-US" dirty="0" smtClean="0"/>
              <a:t> </a:t>
            </a:r>
            <a:r>
              <a:rPr lang="en-US" dirty="0" err="1" smtClean="0"/>
              <a:t>radicalement</a:t>
            </a:r>
            <a:r>
              <a:rPr lang="en-US" dirty="0" smtClean="0"/>
              <a:t> la </a:t>
            </a:r>
            <a:r>
              <a:rPr lang="en-US" dirty="0" err="1" smtClean="0"/>
              <a:t>croissance</a:t>
            </a:r>
            <a:endParaRPr lang="en-US" dirty="0" smtClean="0"/>
          </a:p>
          <a:p>
            <a:r>
              <a:rPr lang="en-US" dirty="0" smtClean="0"/>
              <a:t>Au </a:t>
            </a:r>
            <a:r>
              <a:rPr lang="en-US" dirty="0" err="1" smtClean="0"/>
              <a:t>delà</a:t>
            </a:r>
            <a:r>
              <a:rPr lang="en-US" dirty="0" smtClean="0"/>
              <a:t> de </a:t>
            </a:r>
            <a:r>
              <a:rPr lang="en-US" dirty="0" err="1" smtClean="0"/>
              <a:t>l’éducation</a:t>
            </a:r>
            <a:r>
              <a:rPr lang="en-US" dirty="0" smtClean="0"/>
              <a:t> </a:t>
            </a:r>
            <a:r>
              <a:rPr lang="en-US" dirty="0" err="1" smtClean="0"/>
              <a:t>moyenne</a:t>
            </a:r>
            <a:r>
              <a:rPr lang="en-US" dirty="0" smtClean="0"/>
              <a:t>, </a:t>
            </a:r>
            <a:r>
              <a:rPr lang="en-US" dirty="0" err="1" smtClean="0"/>
              <a:t>l’élite</a:t>
            </a:r>
            <a:r>
              <a:rPr lang="en-US" dirty="0" smtClean="0"/>
              <a:t> </a:t>
            </a:r>
            <a:r>
              <a:rPr lang="en-US" dirty="0" err="1" smtClean="0"/>
              <a:t>urbaine</a:t>
            </a:r>
            <a:r>
              <a:rPr lang="en-US" dirty="0" smtClean="0"/>
              <a:t> </a:t>
            </a:r>
            <a:r>
              <a:rPr lang="en-US" dirty="0" err="1" smtClean="0"/>
              <a:t>eut</a:t>
            </a:r>
            <a:r>
              <a:rPr lang="en-US" dirty="0" smtClean="0"/>
              <a:t> un </a:t>
            </a:r>
            <a:r>
              <a:rPr lang="en-US" dirty="0" err="1" smtClean="0"/>
              <a:t>rôle</a:t>
            </a:r>
            <a:r>
              <a:rPr lang="en-US" dirty="0" smtClean="0"/>
              <a:t> clef </a:t>
            </a:r>
            <a:r>
              <a:rPr lang="en-US" dirty="0" err="1" smtClean="0"/>
              <a:t>dans</a:t>
            </a:r>
            <a:r>
              <a:rPr lang="en-US" dirty="0" smtClean="0"/>
              <a:t> le </a:t>
            </a:r>
            <a:r>
              <a:rPr lang="en-US" dirty="0" err="1" smtClean="0"/>
              <a:t>décollage</a:t>
            </a:r>
            <a:endParaRPr lang="en-US" dirty="0" smtClean="0"/>
          </a:p>
          <a:p>
            <a:r>
              <a:rPr lang="en-US" dirty="0" smtClean="0"/>
              <a:t>Fin de la transition </a:t>
            </a:r>
            <a:r>
              <a:rPr lang="en-US" dirty="0" err="1" smtClean="0"/>
              <a:t>démographique</a:t>
            </a:r>
            <a:r>
              <a:rPr lang="en-US" dirty="0" smtClean="0"/>
              <a:t>, </a:t>
            </a:r>
            <a:r>
              <a:rPr lang="en-US" dirty="0" err="1" smtClean="0"/>
              <a:t>vieillissement</a:t>
            </a:r>
            <a:r>
              <a:rPr lang="en-US" dirty="0" smtClean="0"/>
              <a:t> inexorable</a:t>
            </a:r>
          </a:p>
          <a:p>
            <a:r>
              <a:rPr lang="en-US" dirty="0" err="1" smtClean="0"/>
              <a:t>Peu</a:t>
            </a:r>
            <a:r>
              <a:rPr lang="en-US" dirty="0" smtClean="0"/>
              <a:t> </a:t>
            </a:r>
            <a:r>
              <a:rPr lang="en-US" dirty="0" err="1" smtClean="0"/>
              <a:t>d’arguments</a:t>
            </a:r>
            <a:r>
              <a:rPr lang="en-US" dirty="0" smtClean="0"/>
              <a:t> </a:t>
            </a:r>
            <a:r>
              <a:rPr lang="en-US" dirty="0" err="1" smtClean="0"/>
              <a:t>économiques</a:t>
            </a:r>
            <a:r>
              <a:rPr lang="en-US" dirty="0" smtClean="0"/>
              <a:t> pour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politique</a:t>
            </a:r>
            <a:r>
              <a:rPr lang="en-US" dirty="0" smtClean="0"/>
              <a:t> </a:t>
            </a:r>
            <a:r>
              <a:rPr lang="en-US" dirty="0" err="1" smtClean="0"/>
              <a:t>nataliste</a:t>
            </a:r>
            <a:endParaRPr lang="en-US" dirty="0" smtClean="0"/>
          </a:p>
          <a:p>
            <a:r>
              <a:rPr lang="en-US" dirty="0" err="1" smtClean="0"/>
              <a:t>Quelle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la </a:t>
            </a:r>
            <a:r>
              <a:rPr lang="en-US" dirty="0" err="1" smtClean="0"/>
              <a:t>vraisemblance</a:t>
            </a:r>
            <a:r>
              <a:rPr lang="en-US" dirty="0" smtClean="0"/>
              <a:t> </a:t>
            </a:r>
            <a:r>
              <a:rPr lang="en-US" dirty="0" err="1" smtClean="0"/>
              <a:t>d’une</a:t>
            </a:r>
            <a:r>
              <a:rPr lang="en-US" dirty="0" smtClean="0"/>
              <a:t> stagnation </a:t>
            </a:r>
            <a:r>
              <a:rPr lang="en-US" dirty="0" err="1" smtClean="0"/>
              <a:t>séculaire</a:t>
            </a:r>
            <a:r>
              <a:rPr lang="en-US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27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Conclusions de </a:t>
            </a:r>
            <a:r>
              <a:rPr lang="en-US" dirty="0" err="1" smtClean="0"/>
              <a:t>Politique</a:t>
            </a:r>
            <a:r>
              <a:rPr lang="en-US" dirty="0" smtClean="0"/>
              <a:t> </a:t>
            </a:r>
            <a:r>
              <a:rPr lang="en-US" dirty="0" err="1" smtClean="0"/>
              <a:t>Economique</a:t>
            </a:r>
            <a:r>
              <a:rPr lang="en-US" dirty="0" smtClean="0"/>
              <a:t>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 </a:t>
            </a:r>
            <a:r>
              <a:rPr lang="en-US" dirty="0" err="1" smtClean="0"/>
              <a:t>démarrage</a:t>
            </a:r>
            <a:r>
              <a:rPr lang="en-US" dirty="0" smtClean="0"/>
              <a:t> de la </a:t>
            </a:r>
            <a:r>
              <a:rPr lang="en-US" dirty="0" err="1" smtClean="0"/>
              <a:t>croissance</a:t>
            </a:r>
            <a:r>
              <a:rPr lang="en-US" dirty="0" smtClean="0"/>
              <a:t> ne </a:t>
            </a:r>
            <a:r>
              <a:rPr lang="en-US" dirty="0" err="1" smtClean="0"/>
              <a:t>fut</a:t>
            </a:r>
            <a:r>
              <a:rPr lang="en-US" dirty="0" smtClean="0"/>
              <a:t> pas le fruit d’un </a:t>
            </a:r>
            <a:r>
              <a:rPr lang="en-US" dirty="0" err="1" smtClean="0"/>
              <a:t>décision</a:t>
            </a:r>
            <a:r>
              <a:rPr lang="en-US" dirty="0" smtClean="0"/>
              <a:t> </a:t>
            </a:r>
            <a:r>
              <a:rPr lang="en-US" dirty="0" err="1" smtClean="0"/>
              <a:t>politique</a:t>
            </a:r>
            <a:endParaRPr lang="en-US" dirty="0" smtClean="0"/>
          </a:p>
          <a:p>
            <a:r>
              <a:rPr lang="en-US" dirty="0" smtClean="0"/>
              <a:t>Elle  </a:t>
            </a:r>
            <a:r>
              <a:rPr lang="en-US" dirty="0" err="1" smtClean="0"/>
              <a:t>fut</a:t>
            </a:r>
            <a:r>
              <a:rPr lang="en-US" dirty="0" smtClean="0"/>
              <a:t> le fait des “gens” </a:t>
            </a:r>
            <a:r>
              <a:rPr lang="en-US" dirty="0" err="1" smtClean="0"/>
              <a:t>béneficiant</a:t>
            </a:r>
            <a:r>
              <a:rPr lang="en-US" dirty="0" smtClean="0"/>
              <a:t> </a:t>
            </a:r>
            <a:r>
              <a:rPr lang="en-US" dirty="0" err="1" smtClean="0"/>
              <a:t>d’institutions</a:t>
            </a:r>
            <a:r>
              <a:rPr lang="en-US" dirty="0" smtClean="0"/>
              <a:t> </a:t>
            </a:r>
            <a:r>
              <a:rPr lang="en-US" dirty="0" err="1" smtClean="0"/>
              <a:t>favorables</a:t>
            </a:r>
            <a:r>
              <a:rPr lang="en-US" dirty="0" smtClean="0"/>
              <a:t> (</a:t>
            </a:r>
            <a:r>
              <a:rPr lang="en-US" dirty="0" err="1" smtClean="0"/>
              <a:t>conséq</a:t>
            </a:r>
            <a:r>
              <a:rPr lang="en-US" dirty="0" smtClean="0"/>
              <a:t>. Siècle des </a:t>
            </a:r>
            <a:r>
              <a:rPr lang="en-US" dirty="0" err="1" smtClean="0"/>
              <a:t>Lumières</a:t>
            </a:r>
            <a:r>
              <a:rPr lang="en-US" dirty="0" smtClean="0"/>
              <a:t>, etc.)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=&gt; Il </a:t>
            </a:r>
            <a:r>
              <a:rPr lang="en-US" dirty="0" err="1" smtClean="0"/>
              <a:t>faut</a:t>
            </a:r>
            <a:r>
              <a:rPr lang="en-US" dirty="0" smtClean="0"/>
              <a:t> </a:t>
            </a:r>
            <a:r>
              <a:rPr lang="en-US" dirty="0" err="1" smtClean="0"/>
              <a:t>rester</a:t>
            </a:r>
            <a:r>
              <a:rPr lang="en-US" dirty="0" smtClean="0"/>
              <a:t> </a:t>
            </a:r>
            <a:r>
              <a:rPr lang="en-US" dirty="0" err="1" smtClean="0"/>
              <a:t>modeste</a:t>
            </a:r>
            <a:r>
              <a:rPr lang="en-US" dirty="0" smtClean="0"/>
              <a:t> quant aux </a:t>
            </a:r>
            <a:r>
              <a:rPr lang="en-US" dirty="0" err="1" smtClean="0"/>
              <a:t>possibilités</a:t>
            </a:r>
            <a:r>
              <a:rPr lang="en-US" dirty="0" smtClean="0"/>
              <a:t> </a:t>
            </a:r>
            <a:r>
              <a:rPr lang="en-US" dirty="0" err="1" smtClean="0"/>
              <a:t>politiques</a:t>
            </a:r>
            <a:r>
              <a:rPr lang="en-US" dirty="0" smtClean="0"/>
              <a:t> de modifier le </a:t>
            </a:r>
            <a:r>
              <a:rPr lang="en-US" dirty="0" err="1" smtClean="0"/>
              <a:t>taux</a:t>
            </a:r>
            <a:r>
              <a:rPr lang="en-US" dirty="0" smtClean="0"/>
              <a:t> de </a:t>
            </a:r>
            <a:r>
              <a:rPr lang="en-US" dirty="0" err="1" smtClean="0"/>
              <a:t>croissance</a:t>
            </a:r>
            <a:r>
              <a:rPr lang="en-US" dirty="0" smtClean="0"/>
              <a:t> de </a:t>
            </a:r>
            <a:r>
              <a:rPr lang="en-US" dirty="0" err="1" smtClean="0"/>
              <a:t>manière</a:t>
            </a:r>
            <a:r>
              <a:rPr lang="en-US" dirty="0" smtClean="0"/>
              <a:t> </a:t>
            </a:r>
            <a:r>
              <a:rPr lang="en-US" dirty="0" err="1" smtClean="0"/>
              <a:t>permanente</a:t>
            </a:r>
            <a:r>
              <a:rPr lang="en-US" dirty="0" smtClean="0"/>
              <a:t> (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soit</a:t>
            </a:r>
            <a:r>
              <a:rPr lang="en-US" dirty="0" smtClean="0"/>
              <a:t> pour </a:t>
            </a:r>
            <a:r>
              <a:rPr lang="en-US" dirty="0" err="1" smtClean="0"/>
              <a:t>l’accroître</a:t>
            </a:r>
            <a:r>
              <a:rPr lang="en-US" dirty="0" smtClean="0"/>
              <a:t>, </a:t>
            </a:r>
            <a:r>
              <a:rPr lang="en-US" dirty="0" err="1" smtClean="0"/>
              <a:t>ou</a:t>
            </a:r>
            <a:r>
              <a:rPr lang="en-US" dirty="0" smtClean="0"/>
              <a:t> pour </a:t>
            </a:r>
            <a:r>
              <a:rPr lang="en-US" dirty="0" err="1" smtClean="0"/>
              <a:t>l’annuler</a:t>
            </a:r>
            <a:r>
              <a:rPr lang="en-US" dirty="0" smtClean="0"/>
              <a:t> (cf. commission 4))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44976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Conclusions de </a:t>
            </a:r>
            <a:r>
              <a:rPr lang="en-US" dirty="0" err="1"/>
              <a:t>Politique</a:t>
            </a:r>
            <a:r>
              <a:rPr lang="en-US" dirty="0"/>
              <a:t> </a:t>
            </a:r>
            <a:r>
              <a:rPr lang="en-US" dirty="0" err="1"/>
              <a:t>Economique</a:t>
            </a:r>
            <a:r>
              <a:rPr lang="en-US" dirty="0"/>
              <a:t> </a:t>
            </a:r>
            <a:r>
              <a:rPr lang="en-US" dirty="0" smtClean="0"/>
              <a:t>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Quelques</a:t>
            </a:r>
            <a:r>
              <a:rPr lang="en-US" dirty="0"/>
              <a:t> </a:t>
            </a:r>
            <a:r>
              <a:rPr lang="en-US" dirty="0" err="1"/>
              <a:t>éléments</a:t>
            </a:r>
            <a:r>
              <a:rPr lang="en-US" dirty="0"/>
              <a:t> qui </a:t>
            </a:r>
            <a:r>
              <a:rPr lang="en-US" dirty="0" err="1"/>
              <a:t>émergent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Institutions </a:t>
            </a:r>
            <a:r>
              <a:rPr lang="en-US" dirty="0" smtClean="0"/>
              <a:t>stables, </a:t>
            </a:r>
            <a:r>
              <a:rPr lang="en-US" dirty="0" err="1" smtClean="0"/>
              <a:t>prévisibles</a:t>
            </a:r>
            <a:r>
              <a:rPr lang="en-US" dirty="0" smtClean="0"/>
              <a:t>, </a:t>
            </a:r>
            <a:endParaRPr lang="en-US" dirty="0"/>
          </a:p>
          <a:p>
            <a:r>
              <a:rPr lang="en-US" dirty="0" err="1"/>
              <a:t>Investir</a:t>
            </a:r>
            <a:r>
              <a:rPr lang="en-US" dirty="0"/>
              <a:t> en </a:t>
            </a:r>
            <a:r>
              <a:rPr lang="en-US" dirty="0" err="1"/>
              <a:t>nouvelles</a:t>
            </a:r>
            <a:r>
              <a:rPr lang="en-US" dirty="0"/>
              <a:t> techno/ R&amp;D / </a:t>
            </a:r>
            <a:r>
              <a:rPr lang="en-US" dirty="0" err="1"/>
              <a:t>enseignement</a:t>
            </a:r>
            <a:r>
              <a:rPr lang="en-US" dirty="0"/>
              <a:t> sup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Soigner</a:t>
            </a:r>
            <a:r>
              <a:rPr lang="en-US" dirty="0" smtClean="0"/>
              <a:t> le capital </a:t>
            </a:r>
            <a:r>
              <a:rPr lang="en-US" dirty="0" err="1" smtClean="0"/>
              <a:t>humain</a:t>
            </a:r>
            <a:r>
              <a:rPr lang="en-US" dirty="0" smtClean="0"/>
              <a:t> </a:t>
            </a:r>
            <a:r>
              <a:rPr lang="en-US" dirty="0" err="1" smtClean="0"/>
              <a:t>moyen</a:t>
            </a:r>
            <a:r>
              <a:rPr lang="en-US" dirty="0" smtClean="0"/>
              <a:t>,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aussi</a:t>
            </a:r>
            <a:r>
              <a:rPr lang="en-US" dirty="0" smtClean="0"/>
              <a:t> “</a:t>
            </a:r>
            <a:r>
              <a:rPr lang="en-US" dirty="0" err="1" smtClean="0"/>
              <a:t>l’élite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Croître</a:t>
            </a:r>
            <a:r>
              <a:rPr lang="en-US" dirty="0" smtClean="0"/>
              <a:t> </a:t>
            </a:r>
            <a:r>
              <a:rPr lang="en-US" dirty="0" err="1" smtClean="0"/>
              <a:t>n’est</a:t>
            </a:r>
            <a:r>
              <a:rPr lang="en-US" dirty="0" smtClean="0"/>
              <a:t> pas un long </a:t>
            </a:r>
            <a:r>
              <a:rPr lang="en-US" dirty="0" err="1" smtClean="0"/>
              <a:t>fleuve</a:t>
            </a:r>
            <a:r>
              <a:rPr lang="en-US" dirty="0" smtClean="0"/>
              <a:t> </a:t>
            </a:r>
            <a:r>
              <a:rPr lang="en-US" dirty="0" err="1" smtClean="0"/>
              <a:t>tranquille</a:t>
            </a:r>
            <a:r>
              <a:rPr lang="en-US" dirty="0" smtClean="0"/>
              <a:t>, </a:t>
            </a:r>
            <a:r>
              <a:rPr lang="en-US" dirty="0" err="1" smtClean="0"/>
              <a:t>il</a:t>
            </a:r>
            <a:r>
              <a:rPr lang="en-US" dirty="0" smtClean="0"/>
              <a:t> y a des </a:t>
            </a:r>
            <a:r>
              <a:rPr lang="en-US" dirty="0" err="1" smtClean="0"/>
              <a:t>perdants</a:t>
            </a:r>
            <a:r>
              <a:rPr lang="en-US" dirty="0" smtClean="0"/>
              <a:t>, les </a:t>
            </a:r>
            <a:r>
              <a:rPr lang="en-US" dirty="0" err="1" smtClean="0"/>
              <a:t>compenser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5323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384</TotalTime>
  <Words>453</Words>
  <Application>Microsoft Office PowerPoint</Application>
  <PresentationFormat>On-screen Show (4:3)</PresentationFormat>
  <Paragraphs>74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Clarity</vt:lpstr>
      <vt:lpstr>Commission 1 (président: D. de la Croix)</vt:lpstr>
      <vt:lpstr>Définition de la croissance économique</vt:lpstr>
      <vt:lpstr>Confusion à éviter</vt:lpstr>
      <vt:lpstr>Table des matières</vt:lpstr>
      <vt:lpstr>PowerPoint Presentation</vt:lpstr>
      <vt:lpstr>Regarder le passé pour penser le futur</vt:lpstr>
      <vt:lpstr>Quelques détails</vt:lpstr>
      <vt:lpstr>Conclusions de Politique Economique (1)</vt:lpstr>
      <vt:lpstr>Conclusions de Politique Economique (2)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ddlc</dc:creator>
  <cp:lastModifiedBy>ddlc</cp:lastModifiedBy>
  <cp:revision>13</cp:revision>
  <dcterms:created xsi:type="dcterms:W3CDTF">2015-10-21T10:30:30Z</dcterms:created>
  <dcterms:modified xsi:type="dcterms:W3CDTF">2015-11-25T10:09:50Z</dcterms:modified>
</cp:coreProperties>
</file>