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8" r:id="rId3"/>
    <p:sldId id="277" r:id="rId4"/>
    <p:sldId id="259" r:id="rId5"/>
    <p:sldId id="260" r:id="rId6"/>
    <p:sldId id="261" r:id="rId7"/>
    <p:sldId id="262" r:id="rId8"/>
    <p:sldId id="269" r:id="rId9"/>
    <p:sldId id="263" r:id="rId10"/>
    <p:sldId id="264" r:id="rId11"/>
    <p:sldId id="278" r:id="rId12"/>
    <p:sldId id="279" r:id="rId13"/>
    <p:sldId id="280" r:id="rId14"/>
    <p:sldId id="266" r:id="rId15"/>
    <p:sldId id="257" r:id="rId16"/>
    <p:sldId id="275" r:id="rId17"/>
    <p:sldId id="281"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odie Lecuivre" initials="EL"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82" y="259"/>
      </p:cViewPr>
      <p:guideLst>
        <p:guide orient="horz" pos="2160"/>
        <p:guide pos="3840"/>
      </p:guideLst>
    </p:cSldViewPr>
  </p:slideViewPr>
  <p:notesTextViewPr>
    <p:cViewPr>
      <p:scale>
        <a:sx n="1" d="1"/>
        <a:sy n="1" d="1"/>
      </p:scale>
      <p:origin x="0" y="0"/>
    </p:cViewPr>
  </p:notesTextViewPr>
  <p:notesViewPr>
    <p:cSldViewPr snapToGrid="0">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Public investment as a percentage of GDP</a:t>
            </a:r>
          </a:p>
          <a:p>
            <a:pPr>
              <a:defRPr sz="1400" b="0" i="0" u="none" strike="noStrike" kern="1200" spc="0" baseline="0">
                <a:solidFill>
                  <a:schemeClr val="tx1">
                    <a:lumMod val="65000"/>
                    <a:lumOff val="35000"/>
                  </a:schemeClr>
                </a:solidFill>
                <a:latin typeface="+mn-lt"/>
                <a:ea typeface="+mn-ea"/>
                <a:cs typeface="+mn-cs"/>
              </a:defRPr>
            </a:pPr>
            <a:r>
              <a:rPr lang="en-US" sz="1200" i="1"/>
              <a:t>(Source: Eurostat database)</a:t>
            </a:r>
          </a:p>
        </c:rich>
      </c:tx>
      <c:layout/>
      <c:overlay val="0"/>
      <c:spPr>
        <a:noFill/>
        <a:ln>
          <a:noFill/>
        </a:ln>
        <a:effectLst/>
      </c:spPr>
    </c:title>
    <c:autoTitleDeleted val="0"/>
    <c:plotArea>
      <c:layout/>
      <c:lineChart>
        <c:grouping val="standard"/>
        <c:varyColors val="0"/>
        <c:ser>
          <c:idx val="0"/>
          <c:order val="0"/>
          <c:tx>
            <c:strRef>
              <c:f>Sheet0!$A$14</c:f>
              <c:strCache>
                <c:ptCount val="1"/>
                <c:pt idx="0">
                  <c:v>Ireland</c:v>
                </c:pt>
              </c:strCache>
            </c:strRef>
          </c:tx>
          <c:spPr>
            <a:ln w="28575" cap="rnd">
              <a:solidFill>
                <a:schemeClr val="accent1"/>
              </a:solidFill>
              <a:round/>
            </a:ln>
            <a:effectLst/>
          </c:spPr>
          <c:marker>
            <c:symbol val="none"/>
          </c:marker>
          <c:cat>
            <c:strRef>
              <c:f>Sheet0!$F$4:$T$4</c:f>
              <c:strCach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strCache>
            </c:strRef>
          </c:cat>
          <c:val>
            <c:numRef>
              <c:f>Sheet0!$F$14:$T$14</c:f>
              <c:numCache>
                <c:formatCode>General</c:formatCode>
                <c:ptCount val="15"/>
                <c:pt idx="0">
                  <c:v>3.13</c:v>
                </c:pt>
                <c:pt idx="1">
                  <c:v>3.5</c:v>
                </c:pt>
                <c:pt idx="2">
                  <c:v>4.21</c:v>
                </c:pt>
                <c:pt idx="3">
                  <c:v>4.2</c:v>
                </c:pt>
                <c:pt idx="4">
                  <c:v>3.64</c:v>
                </c:pt>
                <c:pt idx="5">
                  <c:v>3.49</c:v>
                </c:pt>
                <c:pt idx="6">
                  <c:v>3.51</c:v>
                </c:pt>
                <c:pt idx="7">
                  <c:v>3.77</c:v>
                </c:pt>
                <c:pt idx="8">
                  <c:v>4.62</c:v>
                </c:pt>
                <c:pt idx="9">
                  <c:v>5.2</c:v>
                </c:pt>
                <c:pt idx="10">
                  <c:v>3.72</c:v>
                </c:pt>
                <c:pt idx="11">
                  <c:v>3.35</c:v>
                </c:pt>
                <c:pt idx="12">
                  <c:v>2.35</c:v>
                </c:pt>
                <c:pt idx="13">
                  <c:v>1.93</c:v>
                </c:pt>
                <c:pt idx="14">
                  <c:v>1.74</c:v>
                </c:pt>
              </c:numCache>
            </c:numRef>
          </c:val>
          <c:smooth val="0"/>
        </c:ser>
        <c:ser>
          <c:idx val="1"/>
          <c:order val="1"/>
          <c:tx>
            <c:strRef>
              <c:f>Sheet0!$A$15</c:f>
              <c:strCache>
                <c:ptCount val="1"/>
                <c:pt idx="0">
                  <c:v>Greece</c:v>
                </c:pt>
              </c:strCache>
            </c:strRef>
          </c:tx>
          <c:spPr>
            <a:ln w="28575" cap="rnd">
              <a:solidFill>
                <a:schemeClr val="accent2"/>
              </a:solidFill>
              <a:round/>
            </a:ln>
            <a:effectLst/>
          </c:spPr>
          <c:marker>
            <c:symbol val="none"/>
          </c:marker>
          <c:cat>
            <c:strRef>
              <c:f>Sheet0!$F$4:$T$4</c:f>
              <c:strCach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strCache>
            </c:strRef>
          </c:cat>
          <c:val>
            <c:numRef>
              <c:f>Sheet0!$F$15:$T$15</c:f>
              <c:numCache>
                <c:formatCode>General</c:formatCode>
                <c:ptCount val="15"/>
                <c:pt idx="0">
                  <c:v>#N/A</c:v>
                </c:pt>
                <c:pt idx="1">
                  <c:v>#N/A</c:v>
                </c:pt>
                <c:pt idx="2">
                  <c:v>#N/A</c:v>
                </c:pt>
                <c:pt idx="3">
                  <c:v>#N/A</c:v>
                </c:pt>
                <c:pt idx="4">
                  <c:v>#N/A</c:v>
                </c:pt>
                <c:pt idx="5">
                  <c:v>#N/A</c:v>
                </c:pt>
                <c:pt idx="6">
                  <c:v>#N/A</c:v>
                </c:pt>
                <c:pt idx="7">
                  <c:v>4.12</c:v>
                </c:pt>
                <c:pt idx="8">
                  <c:v>4.29</c:v>
                </c:pt>
                <c:pt idx="9">
                  <c:v>4.9000000000000004</c:v>
                </c:pt>
                <c:pt idx="10">
                  <c:v>4.6399999999999997</c:v>
                </c:pt>
                <c:pt idx="11">
                  <c:v>3.16</c:v>
                </c:pt>
                <c:pt idx="12">
                  <c:v>2.42</c:v>
                </c:pt>
                <c:pt idx="13">
                  <c:v>2.42</c:v>
                </c:pt>
                <c:pt idx="14">
                  <c:v>2.61</c:v>
                </c:pt>
              </c:numCache>
            </c:numRef>
          </c:val>
          <c:smooth val="0"/>
        </c:ser>
        <c:ser>
          <c:idx val="2"/>
          <c:order val="2"/>
          <c:tx>
            <c:strRef>
              <c:f>Sheet0!$A$16</c:f>
              <c:strCache>
                <c:ptCount val="1"/>
                <c:pt idx="0">
                  <c:v>Spain</c:v>
                </c:pt>
              </c:strCache>
            </c:strRef>
          </c:tx>
          <c:spPr>
            <a:ln w="28575" cap="rnd">
              <a:solidFill>
                <a:schemeClr val="accent3"/>
              </a:solidFill>
              <a:round/>
            </a:ln>
            <a:effectLst/>
          </c:spPr>
          <c:marker>
            <c:symbol val="none"/>
          </c:marker>
          <c:cat>
            <c:strRef>
              <c:f>Sheet0!$F$4:$T$4</c:f>
              <c:strCach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strCache>
            </c:strRef>
          </c:cat>
          <c:val>
            <c:numRef>
              <c:f>Sheet0!$F$16:$T$16</c:f>
              <c:numCache>
                <c:formatCode>General</c:formatCode>
                <c:ptCount val="15"/>
                <c:pt idx="0">
                  <c:v>3.82</c:v>
                </c:pt>
                <c:pt idx="1">
                  <c:v>3.67</c:v>
                </c:pt>
                <c:pt idx="2">
                  <c:v>3.76</c:v>
                </c:pt>
                <c:pt idx="3">
                  <c:v>4.04</c:v>
                </c:pt>
                <c:pt idx="4">
                  <c:v>4.1100000000000003</c:v>
                </c:pt>
                <c:pt idx="5">
                  <c:v>3.96</c:v>
                </c:pt>
                <c:pt idx="6">
                  <c:v>4.18</c:v>
                </c:pt>
                <c:pt idx="7">
                  <c:v>4.33</c:v>
                </c:pt>
                <c:pt idx="8">
                  <c:v>4.58</c:v>
                </c:pt>
                <c:pt idx="9">
                  <c:v>4.6100000000000003</c:v>
                </c:pt>
                <c:pt idx="10">
                  <c:v>5.1100000000000003</c:v>
                </c:pt>
                <c:pt idx="11">
                  <c:v>4.6900000000000004</c:v>
                </c:pt>
                <c:pt idx="12">
                  <c:v>3.69</c:v>
                </c:pt>
                <c:pt idx="13">
                  <c:v>2.38</c:v>
                </c:pt>
                <c:pt idx="14">
                  <c:v>2.1</c:v>
                </c:pt>
              </c:numCache>
            </c:numRef>
          </c:val>
          <c:smooth val="0"/>
        </c:ser>
        <c:ser>
          <c:idx val="3"/>
          <c:order val="3"/>
          <c:tx>
            <c:strRef>
              <c:f>Sheet0!$A$29</c:f>
              <c:strCache>
                <c:ptCount val="1"/>
                <c:pt idx="0">
                  <c:v>Portugal</c:v>
                </c:pt>
              </c:strCache>
            </c:strRef>
          </c:tx>
          <c:spPr>
            <a:ln w="28575" cap="rnd">
              <a:solidFill>
                <a:schemeClr val="accent4"/>
              </a:solidFill>
              <a:round/>
            </a:ln>
            <a:effectLst/>
          </c:spPr>
          <c:marker>
            <c:symbol val="none"/>
          </c:marker>
          <c:cat>
            <c:strRef>
              <c:f>Sheet0!$F$4:$T$4</c:f>
              <c:strCach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strCache>
            </c:strRef>
          </c:cat>
          <c:val>
            <c:numRef>
              <c:f>Sheet0!$F$29:$T$29</c:f>
              <c:numCache>
                <c:formatCode>General</c:formatCode>
                <c:ptCount val="15"/>
                <c:pt idx="0">
                  <c:v>4.93</c:v>
                </c:pt>
                <c:pt idx="1">
                  <c:v>4.6100000000000003</c:v>
                </c:pt>
                <c:pt idx="2">
                  <c:v>5.03</c:v>
                </c:pt>
                <c:pt idx="3">
                  <c:v>4.6100000000000003</c:v>
                </c:pt>
                <c:pt idx="4">
                  <c:v>4.37</c:v>
                </c:pt>
                <c:pt idx="5">
                  <c:v>4.43</c:v>
                </c:pt>
                <c:pt idx="6">
                  <c:v>4.08</c:v>
                </c:pt>
                <c:pt idx="7">
                  <c:v>3.36</c:v>
                </c:pt>
                <c:pt idx="8">
                  <c:v>3.22</c:v>
                </c:pt>
                <c:pt idx="9">
                  <c:v>3.72</c:v>
                </c:pt>
                <c:pt idx="10">
                  <c:v>4.1100000000000003</c:v>
                </c:pt>
                <c:pt idx="11">
                  <c:v>5.27</c:v>
                </c:pt>
                <c:pt idx="12">
                  <c:v>3.49</c:v>
                </c:pt>
                <c:pt idx="13">
                  <c:v>2.4700000000000002</c:v>
                </c:pt>
                <c:pt idx="14">
                  <c:v>2.09</c:v>
                </c:pt>
              </c:numCache>
            </c:numRef>
          </c:val>
          <c:smooth val="0"/>
        </c:ser>
        <c:dLbls>
          <c:showLegendKey val="0"/>
          <c:showVal val="0"/>
          <c:showCatName val="0"/>
          <c:showSerName val="0"/>
          <c:showPercent val="0"/>
          <c:showBubbleSize val="0"/>
        </c:dLbls>
        <c:smooth val="0"/>
        <c:axId val="249712384"/>
        <c:axId val="249709640"/>
      </c:lineChart>
      <c:catAx>
        <c:axId val="249712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49709640"/>
        <c:crosses val="autoZero"/>
        <c:auto val="1"/>
        <c:lblAlgn val="ctr"/>
        <c:lblOffset val="100"/>
        <c:noMultiLvlLbl val="0"/>
      </c:catAx>
      <c:valAx>
        <c:axId val="2497096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GDP</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49712384"/>
        <c:crosses val="autoZero"/>
        <c:crossBetween val="between"/>
      </c:valAx>
      <c:spPr>
        <a:noFill/>
        <a:ln w="25400">
          <a:noFill/>
        </a:ln>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Public investment as a percentage of GDP</a:t>
            </a:r>
          </a:p>
          <a:p>
            <a:pPr>
              <a:defRPr sz="1400" b="0" i="0" u="none" strike="noStrike" kern="1200" spc="0" baseline="0">
                <a:solidFill>
                  <a:schemeClr val="tx1">
                    <a:lumMod val="65000"/>
                    <a:lumOff val="35000"/>
                  </a:schemeClr>
                </a:solidFill>
                <a:latin typeface="+mn-lt"/>
                <a:ea typeface="+mn-ea"/>
                <a:cs typeface="+mn-cs"/>
              </a:defRPr>
            </a:pPr>
            <a:r>
              <a:rPr lang="en-US" sz="1200" i="1"/>
              <a:t>(Source: Eurostat database)</a:t>
            </a:r>
          </a:p>
        </c:rich>
      </c:tx>
      <c:layout/>
      <c:overlay val="0"/>
      <c:spPr>
        <a:noFill/>
        <a:ln>
          <a:noFill/>
        </a:ln>
        <a:effectLst/>
      </c:spPr>
    </c:title>
    <c:autoTitleDeleted val="0"/>
    <c:plotArea>
      <c:layout/>
      <c:lineChart>
        <c:grouping val="standard"/>
        <c:varyColors val="0"/>
        <c:ser>
          <c:idx val="0"/>
          <c:order val="0"/>
          <c:tx>
            <c:strRef>
              <c:f>Sheet0!$A$8</c:f>
              <c:strCache>
                <c:ptCount val="1"/>
                <c:pt idx="0">
                  <c:v>Belgium</c:v>
                </c:pt>
              </c:strCache>
            </c:strRef>
          </c:tx>
          <c:spPr>
            <a:ln w="28575" cap="rnd">
              <a:solidFill>
                <a:schemeClr val="accent1"/>
              </a:solidFill>
              <a:round/>
            </a:ln>
            <a:effectLst/>
          </c:spPr>
          <c:marker>
            <c:symbol val="none"/>
          </c:marker>
          <c:cat>
            <c:strRef>
              <c:f>Sheet0!$B$4:$T$4</c:f>
              <c:strCach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strCache>
            </c:strRef>
          </c:cat>
          <c:val>
            <c:numRef>
              <c:f>Sheet0!$F$8:$T$8</c:f>
              <c:numCache>
                <c:formatCode>General</c:formatCode>
                <c:ptCount val="15"/>
                <c:pt idx="0">
                  <c:v>2.37</c:v>
                </c:pt>
                <c:pt idx="1">
                  <c:v>2.36</c:v>
                </c:pt>
                <c:pt idx="2">
                  <c:v>2.12</c:v>
                </c:pt>
                <c:pt idx="3">
                  <c:v>2.1</c:v>
                </c:pt>
                <c:pt idx="4">
                  <c:v>2.1</c:v>
                </c:pt>
                <c:pt idx="5">
                  <c:v>2.02</c:v>
                </c:pt>
                <c:pt idx="6">
                  <c:v>2.1</c:v>
                </c:pt>
                <c:pt idx="7">
                  <c:v>1.93</c:v>
                </c:pt>
                <c:pt idx="8">
                  <c:v>1.99</c:v>
                </c:pt>
                <c:pt idx="9">
                  <c:v>2.04</c:v>
                </c:pt>
                <c:pt idx="10">
                  <c:v>2.17</c:v>
                </c:pt>
                <c:pt idx="11">
                  <c:v>2.2000000000000002</c:v>
                </c:pt>
                <c:pt idx="12">
                  <c:v>2.27</c:v>
                </c:pt>
                <c:pt idx="13">
                  <c:v>2.33</c:v>
                </c:pt>
                <c:pt idx="14">
                  <c:v>2.17</c:v>
                </c:pt>
              </c:numCache>
            </c:numRef>
          </c:val>
          <c:smooth val="0"/>
        </c:ser>
        <c:ser>
          <c:idx val="1"/>
          <c:order val="1"/>
          <c:tx>
            <c:strRef>
              <c:f>Sheet0!$A$17</c:f>
              <c:strCache>
                <c:ptCount val="1"/>
                <c:pt idx="0">
                  <c:v>France</c:v>
                </c:pt>
              </c:strCache>
            </c:strRef>
          </c:tx>
          <c:spPr>
            <a:ln w="28575" cap="rnd">
              <a:solidFill>
                <a:schemeClr val="accent2"/>
              </a:solidFill>
              <a:round/>
            </a:ln>
            <a:effectLst/>
          </c:spPr>
          <c:marker>
            <c:symbol val="none"/>
          </c:marker>
          <c:cat>
            <c:strRef>
              <c:f>Sheet0!$B$4:$T$4</c:f>
              <c:strCach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strCache>
            </c:strRef>
          </c:cat>
          <c:val>
            <c:numRef>
              <c:f>Sheet0!$F$17:$T$17</c:f>
              <c:numCache>
                <c:formatCode>General</c:formatCode>
                <c:ptCount val="15"/>
                <c:pt idx="0">
                  <c:v>3.78</c:v>
                </c:pt>
                <c:pt idx="1">
                  <c:v>3.92</c:v>
                </c:pt>
                <c:pt idx="2">
                  <c:v>3.84</c:v>
                </c:pt>
                <c:pt idx="3">
                  <c:v>3.76</c:v>
                </c:pt>
                <c:pt idx="4">
                  <c:v>3.89</c:v>
                </c:pt>
                <c:pt idx="5">
                  <c:v>3.95</c:v>
                </c:pt>
                <c:pt idx="6">
                  <c:v>4</c:v>
                </c:pt>
                <c:pt idx="7">
                  <c:v>3.92</c:v>
                </c:pt>
                <c:pt idx="8">
                  <c:v>3.94</c:v>
                </c:pt>
                <c:pt idx="9">
                  <c:v>3.94</c:v>
                </c:pt>
                <c:pt idx="10">
                  <c:v>4.25</c:v>
                </c:pt>
                <c:pt idx="11">
                  <c:v>4.1500000000000004</c:v>
                </c:pt>
                <c:pt idx="12">
                  <c:v>3.96</c:v>
                </c:pt>
                <c:pt idx="13">
                  <c:v>4.04</c:v>
                </c:pt>
                <c:pt idx="14">
                  <c:v>4.05</c:v>
                </c:pt>
              </c:numCache>
            </c:numRef>
          </c:val>
          <c:smooth val="0"/>
        </c:ser>
        <c:ser>
          <c:idx val="2"/>
          <c:order val="2"/>
          <c:tx>
            <c:strRef>
              <c:f>Sheet0!$A$12</c:f>
              <c:strCache>
                <c:ptCount val="1"/>
                <c:pt idx="0">
                  <c:v>Germany</c:v>
                </c:pt>
              </c:strCache>
            </c:strRef>
          </c:tx>
          <c:spPr>
            <a:ln w="28575" cap="rnd">
              <a:solidFill>
                <a:schemeClr val="accent3"/>
              </a:solidFill>
              <a:round/>
            </a:ln>
            <a:effectLst/>
          </c:spPr>
          <c:marker>
            <c:symbol val="none"/>
          </c:marker>
          <c:cat>
            <c:strRef>
              <c:f>Sheet0!$B$4:$T$4</c:f>
              <c:strCach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strCache>
            </c:strRef>
          </c:cat>
          <c:val>
            <c:numRef>
              <c:f>Sheet0!$F$12:$T$12</c:f>
              <c:numCache>
                <c:formatCode>General</c:formatCode>
                <c:ptCount val="15"/>
                <c:pt idx="0">
                  <c:v>2.4</c:v>
                </c:pt>
                <c:pt idx="1">
                  <c:v>2.34</c:v>
                </c:pt>
                <c:pt idx="2">
                  <c:v>2.2999999999999998</c:v>
                </c:pt>
                <c:pt idx="3">
                  <c:v>2.2400000000000002</c:v>
                </c:pt>
                <c:pt idx="4">
                  <c:v>2.13</c:v>
                </c:pt>
                <c:pt idx="5">
                  <c:v>1.99</c:v>
                </c:pt>
                <c:pt idx="6">
                  <c:v>1.89</c:v>
                </c:pt>
                <c:pt idx="7">
                  <c:v>1.95</c:v>
                </c:pt>
                <c:pt idx="8">
                  <c:v>1.95</c:v>
                </c:pt>
                <c:pt idx="9">
                  <c:v>2.08</c:v>
                </c:pt>
                <c:pt idx="10">
                  <c:v>2.34</c:v>
                </c:pt>
                <c:pt idx="11">
                  <c:v>2.31</c:v>
                </c:pt>
                <c:pt idx="12">
                  <c:v>2.2799999999999998</c:v>
                </c:pt>
                <c:pt idx="13">
                  <c:v>2.2599999999999998</c:v>
                </c:pt>
                <c:pt idx="14">
                  <c:v>2.2400000000000002</c:v>
                </c:pt>
              </c:numCache>
            </c:numRef>
          </c:val>
          <c:smooth val="0"/>
        </c:ser>
        <c:ser>
          <c:idx val="3"/>
          <c:order val="3"/>
          <c:tx>
            <c:strRef>
              <c:f>Sheet0!$A$7</c:f>
              <c:strCache>
                <c:ptCount val="1"/>
                <c:pt idx="0">
                  <c:v>Euro area (18 countries)</c:v>
                </c:pt>
              </c:strCache>
            </c:strRef>
          </c:tx>
          <c:spPr>
            <a:ln w="28575" cap="rnd">
              <a:solidFill>
                <a:schemeClr val="accent4"/>
              </a:solidFill>
              <a:round/>
            </a:ln>
            <a:effectLst/>
          </c:spPr>
          <c:marker>
            <c:symbol val="none"/>
          </c:marker>
          <c:cat>
            <c:strRef>
              <c:f>Sheet0!$B$4:$T$4</c:f>
              <c:strCach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strCache>
            </c:strRef>
          </c:cat>
          <c:val>
            <c:numRef>
              <c:f>Sheet0!$F$7:$T$7</c:f>
              <c:numCache>
                <c:formatCode>General</c:formatCode>
                <c:ptCount val="15"/>
                <c:pt idx="0">
                  <c:v>#N/A</c:v>
                </c:pt>
                <c:pt idx="1">
                  <c:v>#N/A</c:v>
                </c:pt>
                <c:pt idx="2">
                  <c:v>#N/A</c:v>
                </c:pt>
                <c:pt idx="3">
                  <c:v>3.06</c:v>
                </c:pt>
                <c:pt idx="4">
                  <c:v>3.18</c:v>
                </c:pt>
                <c:pt idx="5">
                  <c:v>3.13</c:v>
                </c:pt>
                <c:pt idx="6">
                  <c:v>3.12</c:v>
                </c:pt>
                <c:pt idx="7">
                  <c:v>3.14</c:v>
                </c:pt>
                <c:pt idx="8">
                  <c:v>3.2</c:v>
                </c:pt>
                <c:pt idx="9">
                  <c:v>3.32</c:v>
                </c:pt>
                <c:pt idx="10">
                  <c:v>3.6</c:v>
                </c:pt>
                <c:pt idx="11">
                  <c:v>3.38</c:v>
                </c:pt>
                <c:pt idx="12">
                  <c:v>3.11</c:v>
                </c:pt>
                <c:pt idx="13">
                  <c:v>2.9</c:v>
                </c:pt>
                <c:pt idx="14">
                  <c:v>2.81</c:v>
                </c:pt>
              </c:numCache>
            </c:numRef>
          </c:val>
          <c:smooth val="0"/>
        </c:ser>
        <c:dLbls>
          <c:showLegendKey val="0"/>
          <c:showVal val="0"/>
          <c:showCatName val="0"/>
          <c:showSerName val="0"/>
          <c:showPercent val="0"/>
          <c:showBubbleSize val="0"/>
        </c:dLbls>
        <c:smooth val="0"/>
        <c:axId val="249700624"/>
        <c:axId val="249718264"/>
      </c:lineChart>
      <c:catAx>
        <c:axId val="249700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49718264"/>
        <c:crosses val="autoZero"/>
        <c:auto val="1"/>
        <c:lblAlgn val="ctr"/>
        <c:lblOffset val="100"/>
        <c:noMultiLvlLbl val="0"/>
      </c:catAx>
      <c:valAx>
        <c:axId val="249718264"/>
        <c:scaling>
          <c:orientation val="minMax"/>
          <c:max val="6"/>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GDP</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49700624"/>
        <c:crosses val="autoZero"/>
        <c:crossBetween val="between"/>
      </c:valAx>
      <c:spPr>
        <a:noFill/>
        <a:ln w="25400">
          <a:noFill/>
        </a:ln>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BE"/>
              <a:t>    </a:t>
            </a:r>
            <a:r>
              <a:rPr lang="fr-BE" b="1"/>
              <a:t>Net</a:t>
            </a:r>
            <a:r>
              <a:rPr lang="fr-BE" b="1" baseline="0"/>
              <a:t> capital stock of general government </a:t>
            </a:r>
            <a:r>
              <a:rPr lang="fr-BE" b="1"/>
              <a:t>(S13) in Belgium</a:t>
            </a:r>
          </a:p>
          <a:p>
            <a:pPr>
              <a:defRPr/>
            </a:pPr>
            <a:r>
              <a:rPr lang="fr-BE" sz="1200" i="1"/>
              <a:t>(</a:t>
            </a:r>
            <a:r>
              <a:rPr lang="fr-BE" sz="1200" b="0" i="1" u="none" strike="noStrike" baseline="0">
                <a:effectLst/>
              </a:rPr>
              <a:t>as a percentage of GDP; </a:t>
            </a:r>
            <a:r>
              <a:rPr lang="fr-BE" sz="1200" i="1"/>
              <a:t>Source:</a:t>
            </a:r>
            <a:r>
              <a:rPr lang="fr-BE" sz="1200" i="1" baseline="0"/>
              <a:t> NIC and own calculations</a:t>
            </a:r>
            <a:r>
              <a:rPr lang="fr-BE" sz="1200" i="1"/>
              <a:t>)</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tx>
            <c:strRef>
              <c:f>SDCN_CUP!$A$77</c:f>
              <c:strCache>
                <c:ptCount val="1"/>
                <c:pt idx="0">
                  <c:v>    Stock de capital net du secteur public (S13) en % du PIB</c:v>
                </c:pt>
              </c:strCache>
            </c:strRef>
          </c:tx>
          <c:spPr>
            <a:ln w="28575" cap="rnd">
              <a:solidFill>
                <a:schemeClr val="accent1"/>
              </a:solidFill>
              <a:round/>
            </a:ln>
            <a:effectLst/>
          </c:spPr>
          <c:marker>
            <c:symbol val="none"/>
          </c:marker>
          <c:cat>
            <c:numRef>
              <c:f>SDCN_CUP!$E$79:$U$79</c:f>
              <c:numCache>
                <c:formatCode>0</c:formatCode>
                <c:ptCount val="17"/>
                <c:pt idx="0" formatCode="General">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numCache>
            </c:numRef>
          </c:cat>
          <c:val>
            <c:numRef>
              <c:f>SDCN_CUP!$E$77:$U$77</c:f>
              <c:numCache>
                <c:formatCode>0%</c:formatCode>
                <c:ptCount val="17"/>
                <c:pt idx="0">
                  <c:v>0.4806806920130926</c:v>
                </c:pt>
                <c:pt idx="1">
                  <c:v>0.47271269418715756</c:v>
                </c:pt>
                <c:pt idx="2">
                  <c:v>0.45360657384795</c:v>
                </c:pt>
                <c:pt idx="3">
                  <c:v>0.44504074462205973</c:v>
                </c:pt>
                <c:pt idx="4">
                  <c:v>0.43885589597375047</c:v>
                </c:pt>
                <c:pt idx="5">
                  <c:v>0.43102953058328103</c:v>
                </c:pt>
                <c:pt idx="6">
                  <c:v>0.42189703593971195</c:v>
                </c:pt>
                <c:pt idx="7">
                  <c:v>0.41117861448624438</c:v>
                </c:pt>
                <c:pt idx="8">
                  <c:v>0.41222120465109696</c:v>
                </c:pt>
                <c:pt idx="9">
                  <c:v>0.39420860195484209</c:v>
                </c:pt>
                <c:pt idx="10">
                  <c:v>0.39959167803845236</c:v>
                </c:pt>
                <c:pt idx="11">
                  <c:v>0.40231687108983977</c:v>
                </c:pt>
                <c:pt idx="12">
                  <c:v>0.39287217806999647</c:v>
                </c:pt>
                <c:pt idx="13">
                  <c:v>0.39172768821527321</c:v>
                </c:pt>
                <c:pt idx="14">
                  <c:v>0.36666986657523676</c:v>
                </c:pt>
                <c:pt idx="15">
                  <c:v>0.36357910115462322</c:v>
                </c:pt>
                <c:pt idx="16">
                  <c:v>0.3663926606342367</c:v>
                </c:pt>
              </c:numCache>
            </c:numRef>
          </c:val>
          <c:smooth val="0"/>
        </c:ser>
        <c:dLbls>
          <c:showLegendKey val="0"/>
          <c:showVal val="0"/>
          <c:showCatName val="0"/>
          <c:showSerName val="0"/>
          <c:showPercent val="0"/>
          <c:showBubbleSize val="0"/>
        </c:dLbls>
        <c:smooth val="0"/>
        <c:axId val="249713168"/>
        <c:axId val="249700232"/>
      </c:lineChart>
      <c:catAx>
        <c:axId val="249713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49700232"/>
        <c:crosses val="autoZero"/>
        <c:auto val="1"/>
        <c:lblAlgn val="ctr"/>
        <c:lblOffset val="100"/>
        <c:noMultiLvlLbl val="0"/>
      </c:catAx>
      <c:valAx>
        <c:axId val="249700232"/>
        <c:scaling>
          <c:orientation val="minMax"/>
          <c:min val="0.30000000000000004"/>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49713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C12A6E-141E-463F-96BE-35942D4D6D0E}" type="datetimeFigureOut">
              <a:rPr lang="fr-BE" smtClean="0"/>
              <a:t>24/11/2015</a:t>
            </a:fld>
            <a:endParaRPr lang="fr-BE"/>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EFDEE6-6387-4ACB-A118-62F8C577DF93}" type="slidenum">
              <a:rPr lang="fr-BE" smtClean="0"/>
              <a:t>‹#›</a:t>
            </a:fld>
            <a:endParaRPr lang="fr-BE"/>
          </a:p>
        </p:txBody>
      </p:sp>
    </p:spTree>
    <p:extLst>
      <p:ext uri="{BB962C8B-B14F-4D97-AF65-F5344CB8AC3E}">
        <p14:creationId xmlns:p14="http://schemas.microsoft.com/office/powerpoint/2010/main" val="1624339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1</a:t>
            </a:fld>
            <a:endParaRPr lang="fr-BE"/>
          </a:p>
        </p:txBody>
      </p:sp>
    </p:spTree>
    <p:extLst>
      <p:ext uri="{BB962C8B-B14F-4D97-AF65-F5344CB8AC3E}">
        <p14:creationId xmlns:p14="http://schemas.microsoft.com/office/powerpoint/2010/main" val="2339163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14</a:t>
            </a:fld>
            <a:endParaRPr lang="fr-BE"/>
          </a:p>
        </p:txBody>
      </p:sp>
    </p:spTree>
    <p:extLst>
      <p:ext uri="{BB962C8B-B14F-4D97-AF65-F5344CB8AC3E}">
        <p14:creationId xmlns:p14="http://schemas.microsoft.com/office/powerpoint/2010/main" val="1949548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15</a:t>
            </a:fld>
            <a:endParaRPr lang="fr-BE"/>
          </a:p>
        </p:txBody>
      </p:sp>
    </p:spTree>
    <p:extLst>
      <p:ext uri="{BB962C8B-B14F-4D97-AF65-F5344CB8AC3E}">
        <p14:creationId xmlns:p14="http://schemas.microsoft.com/office/powerpoint/2010/main" val="3511718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16</a:t>
            </a:fld>
            <a:endParaRPr lang="fr-BE"/>
          </a:p>
        </p:txBody>
      </p:sp>
    </p:spTree>
    <p:extLst>
      <p:ext uri="{BB962C8B-B14F-4D97-AF65-F5344CB8AC3E}">
        <p14:creationId xmlns:p14="http://schemas.microsoft.com/office/powerpoint/2010/main" val="225439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2</a:t>
            </a:fld>
            <a:endParaRPr lang="fr-BE"/>
          </a:p>
        </p:txBody>
      </p:sp>
    </p:spTree>
    <p:extLst>
      <p:ext uri="{BB962C8B-B14F-4D97-AF65-F5344CB8AC3E}">
        <p14:creationId xmlns:p14="http://schemas.microsoft.com/office/powerpoint/2010/main" val="951695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4</a:t>
            </a:fld>
            <a:endParaRPr lang="fr-BE"/>
          </a:p>
        </p:txBody>
      </p:sp>
    </p:spTree>
    <p:extLst>
      <p:ext uri="{BB962C8B-B14F-4D97-AF65-F5344CB8AC3E}">
        <p14:creationId xmlns:p14="http://schemas.microsoft.com/office/powerpoint/2010/main" val="3455464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5</a:t>
            </a:fld>
            <a:endParaRPr lang="fr-BE"/>
          </a:p>
        </p:txBody>
      </p:sp>
    </p:spTree>
    <p:extLst>
      <p:ext uri="{BB962C8B-B14F-4D97-AF65-F5344CB8AC3E}">
        <p14:creationId xmlns:p14="http://schemas.microsoft.com/office/powerpoint/2010/main" val="3117761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6</a:t>
            </a:fld>
            <a:endParaRPr lang="fr-BE"/>
          </a:p>
        </p:txBody>
      </p:sp>
    </p:spTree>
    <p:extLst>
      <p:ext uri="{BB962C8B-B14F-4D97-AF65-F5344CB8AC3E}">
        <p14:creationId xmlns:p14="http://schemas.microsoft.com/office/powerpoint/2010/main" val="1691670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7</a:t>
            </a:fld>
            <a:endParaRPr lang="fr-BE"/>
          </a:p>
        </p:txBody>
      </p:sp>
    </p:spTree>
    <p:extLst>
      <p:ext uri="{BB962C8B-B14F-4D97-AF65-F5344CB8AC3E}">
        <p14:creationId xmlns:p14="http://schemas.microsoft.com/office/powerpoint/2010/main" val="3488278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8</a:t>
            </a:fld>
            <a:endParaRPr lang="fr-BE"/>
          </a:p>
        </p:txBody>
      </p:sp>
    </p:spTree>
    <p:extLst>
      <p:ext uri="{BB962C8B-B14F-4D97-AF65-F5344CB8AC3E}">
        <p14:creationId xmlns:p14="http://schemas.microsoft.com/office/powerpoint/2010/main" val="2625039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9</a:t>
            </a:fld>
            <a:endParaRPr lang="fr-BE"/>
          </a:p>
        </p:txBody>
      </p:sp>
    </p:spTree>
    <p:extLst>
      <p:ext uri="{BB962C8B-B14F-4D97-AF65-F5344CB8AC3E}">
        <p14:creationId xmlns:p14="http://schemas.microsoft.com/office/powerpoint/2010/main" val="1396024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D3EFDEE6-6387-4ACB-A118-62F8C577DF93}" type="slidenum">
              <a:rPr lang="fr-BE" smtClean="0"/>
              <a:t>10</a:t>
            </a:fld>
            <a:endParaRPr lang="fr-BE"/>
          </a:p>
        </p:txBody>
      </p:sp>
    </p:spTree>
    <p:extLst>
      <p:ext uri="{BB962C8B-B14F-4D97-AF65-F5344CB8AC3E}">
        <p14:creationId xmlns:p14="http://schemas.microsoft.com/office/powerpoint/2010/main" val="1402884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4E8CEF89-0401-4DDA-896B-84D6124628F0}" type="datetimeFigureOut">
              <a:rPr lang="fr-FR" smtClean="0"/>
              <a:t>24/11/2015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927074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E8CEF89-0401-4DDA-896B-84D6124628F0}" type="datetimeFigureOut">
              <a:rPr lang="fr-FR" smtClean="0"/>
              <a:t>24/11/2015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2627896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E8CEF89-0401-4DDA-896B-84D6124628F0}" type="datetimeFigureOut">
              <a:rPr lang="fr-FR" smtClean="0"/>
              <a:t>24/11/2015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2145509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E8CEF89-0401-4DDA-896B-84D6124628F0}" type="datetimeFigureOut">
              <a:rPr lang="fr-FR" smtClean="0"/>
              <a:t>24/11/2015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1278557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8CEF89-0401-4DDA-896B-84D6124628F0}" type="datetimeFigureOut">
              <a:rPr lang="fr-FR" smtClean="0"/>
              <a:t>24/11/2015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2456256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4E8CEF89-0401-4DDA-896B-84D6124628F0}" type="datetimeFigureOut">
              <a:rPr lang="fr-FR" smtClean="0"/>
              <a:t>24/11/2015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326800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4E8CEF89-0401-4DDA-896B-84D6124628F0}" type="datetimeFigureOut">
              <a:rPr lang="fr-FR" smtClean="0"/>
              <a:t>24/11/2015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3143405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4E8CEF89-0401-4DDA-896B-84D6124628F0}" type="datetimeFigureOut">
              <a:rPr lang="fr-FR" smtClean="0"/>
              <a:t>24/11/2015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2000017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8CEF89-0401-4DDA-896B-84D6124628F0}" type="datetimeFigureOut">
              <a:rPr lang="fr-FR" smtClean="0"/>
              <a:t>24/11/2015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3757093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8CEF89-0401-4DDA-896B-84D6124628F0}" type="datetimeFigureOut">
              <a:rPr lang="fr-FR" smtClean="0"/>
              <a:t>24/11/2015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2085302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8CEF89-0401-4DDA-896B-84D6124628F0}" type="datetimeFigureOut">
              <a:rPr lang="fr-FR" smtClean="0"/>
              <a:t>24/11/2015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876619-D83B-449F-BDB6-770FD8BDA203}" type="slidenum">
              <a:rPr lang="fr-FR" smtClean="0"/>
              <a:t>‹#›</a:t>
            </a:fld>
            <a:endParaRPr lang="fr-FR"/>
          </a:p>
        </p:txBody>
      </p:sp>
    </p:spTree>
    <p:extLst>
      <p:ext uri="{BB962C8B-B14F-4D97-AF65-F5344CB8AC3E}">
        <p14:creationId xmlns:p14="http://schemas.microsoft.com/office/powerpoint/2010/main" val="3909905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8CEF89-0401-4DDA-896B-84D6124628F0}" type="datetimeFigureOut">
              <a:rPr lang="fr-FR" smtClean="0"/>
              <a:t>24/11/2015</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76619-D83B-449F-BDB6-770FD8BDA203}" type="slidenum">
              <a:rPr lang="fr-FR" smtClean="0"/>
              <a:t>‹#›</a:t>
            </a:fld>
            <a:endParaRPr lang="fr-FR"/>
          </a:p>
        </p:txBody>
      </p:sp>
    </p:spTree>
    <p:extLst>
      <p:ext uri="{BB962C8B-B14F-4D97-AF65-F5344CB8AC3E}">
        <p14:creationId xmlns:p14="http://schemas.microsoft.com/office/powerpoint/2010/main" val="1376512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22696"/>
            <a:ext cx="9144000" cy="2387600"/>
          </a:xfrm>
        </p:spPr>
        <p:txBody>
          <a:bodyPr anchor="ctr">
            <a:normAutofit/>
          </a:bodyPr>
          <a:lstStyle/>
          <a:p>
            <a:r>
              <a:rPr lang="fr-BE" sz="3200" b="1" cap="small" dirty="0"/>
              <a:t>Amélioration du Pacte de Stabilité et de Croissance en y intégrant la règle d’or : une nouvelle </a:t>
            </a:r>
            <a:r>
              <a:rPr lang="fr-BE" sz="3200" b="1" cap="small" dirty="0" smtClean="0"/>
              <a:t>tentative</a:t>
            </a:r>
            <a:endParaRPr lang="fr-FR" dirty="0"/>
          </a:p>
        </p:txBody>
      </p:sp>
      <p:sp>
        <p:nvSpPr>
          <p:cNvPr id="3" name="Subtitle 2"/>
          <p:cNvSpPr>
            <a:spLocks noGrp="1"/>
          </p:cNvSpPr>
          <p:nvPr>
            <p:ph type="subTitle" idx="1"/>
          </p:nvPr>
        </p:nvSpPr>
        <p:spPr>
          <a:xfrm>
            <a:off x="1524000" y="4010296"/>
            <a:ext cx="9144000" cy="1655762"/>
          </a:xfrm>
        </p:spPr>
        <p:txBody>
          <a:bodyPr/>
          <a:lstStyle/>
          <a:p>
            <a:endParaRPr lang="fr-BE" dirty="0" smtClean="0"/>
          </a:p>
          <a:p>
            <a:r>
              <a:rPr lang="fr-BE" dirty="0" smtClean="0"/>
              <a:t>Henri </a:t>
            </a:r>
            <a:r>
              <a:rPr lang="fr-BE" dirty="0"/>
              <a:t>Bogaert (Bureau fédéral du Plan et Université de Namur) et </a:t>
            </a:r>
            <a:endParaRPr lang="fr-BE" dirty="0" smtClean="0"/>
          </a:p>
          <a:p>
            <a:r>
              <a:rPr lang="fr-BE" dirty="0" smtClean="0"/>
              <a:t>Élodie </a:t>
            </a:r>
            <a:r>
              <a:rPr lang="fr-BE" dirty="0"/>
              <a:t>Lecuivre (CERPE -Université de Namur)</a:t>
            </a:r>
          </a:p>
        </p:txBody>
      </p:sp>
      <p:sp>
        <p:nvSpPr>
          <p:cNvPr id="4" name="TextBox 3"/>
          <p:cNvSpPr txBox="1"/>
          <p:nvPr/>
        </p:nvSpPr>
        <p:spPr>
          <a:xfrm>
            <a:off x="881332" y="388188"/>
            <a:ext cx="10747076" cy="1200329"/>
          </a:xfrm>
          <a:prstGeom prst="rect">
            <a:avLst/>
          </a:prstGeom>
          <a:noFill/>
        </p:spPr>
        <p:txBody>
          <a:bodyPr wrap="square" rtlCol="0">
            <a:spAutoFit/>
          </a:bodyPr>
          <a:lstStyle/>
          <a:p>
            <a:pPr algn="ctr"/>
            <a:r>
              <a:rPr lang="fr-FR" dirty="0" smtClean="0"/>
              <a:t>Congrès des économistes belges de langue française</a:t>
            </a:r>
          </a:p>
          <a:p>
            <a:pPr algn="ctr"/>
            <a:endParaRPr lang="fr-FR" dirty="0" smtClean="0"/>
          </a:p>
          <a:p>
            <a:pPr algn="ctr"/>
            <a:r>
              <a:rPr lang="fr-FR" dirty="0" smtClean="0"/>
              <a:t>26 Novembre 2015</a:t>
            </a:r>
          </a:p>
          <a:p>
            <a:pPr algn="ctr"/>
            <a:endParaRPr lang="fr-FR" dirty="0"/>
          </a:p>
        </p:txBody>
      </p:sp>
    </p:spTree>
    <p:extLst>
      <p:ext uri="{BB962C8B-B14F-4D97-AF65-F5344CB8AC3E}">
        <p14:creationId xmlns:p14="http://schemas.microsoft.com/office/powerpoint/2010/main" val="6611346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La règle incorpore une réduction accélérée du taux d’endettement</a:t>
            </a:r>
            <a:endParaRPr lang="fr-FR" dirty="0"/>
          </a:p>
        </p:txBody>
      </p:sp>
      <p:sp>
        <p:nvSpPr>
          <p:cNvPr id="3" name="Content Placeholder 2"/>
          <p:cNvSpPr>
            <a:spLocks noGrp="1"/>
          </p:cNvSpPr>
          <p:nvPr>
            <p:ph idx="1"/>
          </p:nvPr>
        </p:nvSpPr>
        <p:spPr/>
        <p:txBody>
          <a:bodyPr>
            <a:normAutofit/>
          </a:bodyPr>
          <a:lstStyle/>
          <a:p>
            <a:r>
              <a:rPr lang="fr-BE" dirty="0" smtClean="0"/>
              <a:t>La </a:t>
            </a:r>
            <a:r>
              <a:rPr lang="fr-BE" dirty="0" smtClean="0"/>
              <a:t>réduction accélérée du taux d’endettement vise </a:t>
            </a:r>
            <a:r>
              <a:rPr lang="fr-BE" dirty="0"/>
              <a:t>à assurer la viabilité financière et </a:t>
            </a:r>
            <a:r>
              <a:rPr lang="fr-BE" dirty="0" smtClean="0"/>
              <a:t>doit donc minimiser </a:t>
            </a:r>
            <a:r>
              <a:rPr lang="fr-BE" dirty="0"/>
              <a:t>les risques de défaut </a:t>
            </a:r>
            <a:endParaRPr lang="fr-BE" dirty="0" smtClean="0"/>
          </a:p>
          <a:p>
            <a:r>
              <a:rPr lang="fr-BE" dirty="0" smtClean="0"/>
              <a:t>Quel seuil de taux d’endettement et à quel rythme l’atteindre?</a:t>
            </a:r>
            <a:endParaRPr lang="fr-BE" dirty="0"/>
          </a:p>
          <a:p>
            <a:r>
              <a:rPr lang="fr-BE" dirty="0"/>
              <a:t>E</a:t>
            </a:r>
            <a:r>
              <a:rPr lang="fr-BE" dirty="0" smtClean="0"/>
              <a:t>n déduisant de la </a:t>
            </a:r>
            <a:r>
              <a:rPr lang="fr-BE" dirty="0"/>
              <a:t>règle de réduction du taux d’endettement </a:t>
            </a:r>
            <a:r>
              <a:rPr lang="fr-BE" dirty="0" smtClean="0"/>
              <a:t>un accroissement additionnel du MTO</a:t>
            </a:r>
          </a:p>
          <a:p>
            <a:r>
              <a:rPr lang="fr-BE" dirty="0" smtClean="0"/>
              <a:t>On a envisagé la contrainte du volet correctif: 5% de l’écart entre le taux d’endettement et un seuil de </a:t>
            </a:r>
            <a:r>
              <a:rPr lang="fr-BE" dirty="0" smtClean="0"/>
              <a:t>60 </a:t>
            </a:r>
            <a:r>
              <a:rPr lang="fr-BE" dirty="0"/>
              <a:t>% du PIB, </a:t>
            </a:r>
            <a:endParaRPr lang="fr-BE" dirty="0" smtClean="0"/>
          </a:p>
          <a:p>
            <a:pPr lvl="1"/>
            <a:r>
              <a:rPr lang="fr-FR" dirty="0" smtClean="0"/>
              <a:t>Remarquons </a:t>
            </a:r>
            <a:r>
              <a:rPr lang="fr-FR" dirty="0" smtClean="0"/>
              <a:t>que une condition de soutenabilité de l’actif net stricte impliquerait que la dette converge vers la valeur du capital (+/- 40% du PIB).</a:t>
            </a:r>
            <a:endParaRPr lang="fr-BE" dirty="0" smtClean="0"/>
          </a:p>
        </p:txBody>
      </p:sp>
    </p:spTree>
    <p:extLst>
      <p:ext uri="{BB962C8B-B14F-4D97-AF65-F5344CB8AC3E}">
        <p14:creationId xmlns:p14="http://schemas.microsoft.com/office/powerpoint/2010/main" val="1869843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Je </a:t>
            </a:r>
            <a:r>
              <a:rPr lang="en-GB" dirty="0" err="1" smtClean="0"/>
              <a:t>vous</a:t>
            </a:r>
            <a:r>
              <a:rPr lang="en-GB" dirty="0" smtClean="0"/>
              <a:t> </a:t>
            </a:r>
            <a:r>
              <a:rPr lang="en-GB" dirty="0" err="1" smtClean="0"/>
              <a:t>fais</a:t>
            </a:r>
            <a:r>
              <a:rPr lang="en-GB" dirty="0" smtClean="0"/>
              <a:t> grâce des maths…</a:t>
            </a:r>
            <a:endParaRPr lang="fr-FR" dirty="0"/>
          </a:p>
        </p:txBody>
      </p:sp>
      <mc:AlternateContent xmlns:mc="http://schemas.openxmlformats.org/markup-compatibility/2006" xmlns:a14="http://schemas.microsoft.com/office/drawing/2010/main">
        <mc:Choice Requires="a14">
          <p:sp>
            <p:nvSpPr>
              <p:cNvPr id="3" name="Rectangle 2"/>
              <p:cNvSpPr/>
              <p:nvPr/>
            </p:nvSpPr>
            <p:spPr>
              <a:xfrm>
                <a:off x="838199" y="2678570"/>
                <a:ext cx="10031083" cy="85760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fr-FR" sz="2400" i="1">
                              <a:latin typeface="Cambria Math" panose="02040503050406030204" pitchFamily="18" charset="0"/>
                            </a:rPr>
                          </m:ctrlPr>
                        </m:sSubPr>
                        <m:e>
                          <m:r>
                            <a:rPr lang="fr-FR" sz="2400" i="1">
                              <a:latin typeface="Cambria Math" panose="02040503050406030204" pitchFamily="18" charset="0"/>
                            </a:rPr>
                            <m:t>𝑑</m:t>
                          </m:r>
                        </m:e>
                        <m:sub>
                          <m:r>
                            <a:rPr lang="fr-FR" sz="2400" i="1">
                              <a:latin typeface="Cambria Math" panose="02040503050406030204" pitchFamily="18" charset="0"/>
                            </a:rPr>
                            <m:t>𝑡</m:t>
                          </m:r>
                          <m:r>
                            <a:rPr lang="fr-FR" sz="2400" i="0">
                              <a:latin typeface="Cambria Math" panose="02040503050406030204" pitchFamily="18" charset="0"/>
                            </a:rPr>
                            <m:t>+1</m:t>
                          </m:r>
                        </m:sub>
                      </m:sSub>
                      <m:r>
                        <a:rPr lang="fr-FR" sz="2400" i="0">
                          <a:latin typeface="Cambria Math" panose="02040503050406030204" pitchFamily="18" charset="0"/>
                        </a:rPr>
                        <m:t>=−</m:t>
                      </m:r>
                      <m:r>
                        <a:rPr lang="fr-FR" sz="2400" i="1">
                          <a:latin typeface="Cambria Math" panose="02040503050406030204" pitchFamily="18" charset="0"/>
                        </a:rPr>
                        <m:t>𝜆</m:t>
                      </m:r>
                      <m:r>
                        <a:rPr lang="fr-FR" sz="2400" i="0">
                          <a:latin typeface="Cambria Math" panose="02040503050406030204" pitchFamily="18" charset="0"/>
                        </a:rPr>
                        <m:t>.(</m:t>
                      </m:r>
                      <m:sSup>
                        <m:sSupPr>
                          <m:ctrlPr>
                            <a:rPr lang="fr-FR" sz="2400" i="1">
                              <a:latin typeface="Cambria Math" panose="02040503050406030204" pitchFamily="18" charset="0"/>
                            </a:rPr>
                          </m:ctrlPr>
                        </m:sSupPr>
                        <m:e>
                          <m:r>
                            <a:rPr lang="fr-FR" sz="2400" i="1">
                              <a:latin typeface="Cambria Math" panose="02040503050406030204" pitchFamily="18" charset="0"/>
                            </a:rPr>
                            <m:t>𝑏</m:t>
                          </m:r>
                        </m:e>
                        <m:sup>
                          <m:r>
                            <a:rPr lang="fr-FR" sz="2400" i="0">
                              <a:latin typeface="Cambria Math" panose="02040503050406030204" pitchFamily="18" charset="0"/>
                            </a:rPr>
                            <m:t>∗</m:t>
                          </m:r>
                        </m:sup>
                      </m:sSup>
                      <m:r>
                        <a:rPr lang="fr-FR" sz="2400" i="0">
                          <a:latin typeface="Cambria Math" panose="02040503050406030204" pitchFamily="18" charset="0"/>
                        </a:rPr>
                        <m:t>−</m:t>
                      </m:r>
                      <m:sSub>
                        <m:sSubPr>
                          <m:ctrlPr>
                            <a:rPr lang="fr-FR" sz="2400" i="1">
                              <a:latin typeface="Cambria Math" panose="02040503050406030204" pitchFamily="18" charset="0"/>
                            </a:rPr>
                          </m:ctrlPr>
                        </m:sSubPr>
                        <m:e>
                          <m:r>
                            <a:rPr lang="fr-FR" sz="2400" i="1">
                              <a:latin typeface="Cambria Math" panose="02040503050406030204" pitchFamily="18" charset="0"/>
                            </a:rPr>
                            <m:t>𝑏</m:t>
                          </m:r>
                        </m:e>
                        <m:sub>
                          <m:r>
                            <a:rPr lang="fr-FR" sz="2400" i="1">
                              <a:latin typeface="Cambria Math" panose="02040503050406030204" pitchFamily="18" charset="0"/>
                            </a:rPr>
                            <m:t>𝑡</m:t>
                          </m:r>
                        </m:sub>
                      </m:sSub>
                      <m:r>
                        <a:rPr lang="fr-FR" sz="2400" i="0">
                          <a:latin typeface="Cambria Math" panose="02040503050406030204" pitchFamily="18" charset="0"/>
                        </a:rPr>
                        <m:t>)−</m:t>
                      </m:r>
                      <m:f>
                        <m:fPr>
                          <m:ctrlPr>
                            <a:rPr lang="fr-FR" sz="2400" i="1">
                              <a:latin typeface="Cambria Math" panose="02040503050406030204" pitchFamily="18" charset="0"/>
                            </a:rPr>
                          </m:ctrlPr>
                        </m:fPr>
                        <m:num>
                          <m:r>
                            <a:rPr lang="fr-FR" sz="2400" i="1">
                              <a:latin typeface="Cambria Math" panose="02040503050406030204" pitchFamily="18" charset="0"/>
                            </a:rPr>
                            <m:t>𝑦</m:t>
                          </m:r>
                        </m:num>
                        <m:den>
                          <m:r>
                            <a:rPr lang="fr-FR" sz="2400" i="0">
                              <a:latin typeface="Cambria Math" panose="02040503050406030204" pitchFamily="18" charset="0"/>
                            </a:rPr>
                            <m:t>1+</m:t>
                          </m:r>
                          <m:r>
                            <a:rPr lang="fr-FR" sz="2400" i="1">
                              <a:latin typeface="Cambria Math" panose="02040503050406030204" pitchFamily="18" charset="0"/>
                            </a:rPr>
                            <m:t>𝑦</m:t>
                          </m:r>
                        </m:den>
                      </m:f>
                      <m:r>
                        <a:rPr lang="fr-FR" sz="2400" i="0">
                          <a:latin typeface="Cambria Math" panose="02040503050406030204" pitchFamily="18" charset="0"/>
                        </a:rPr>
                        <m:t>.</m:t>
                      </m:r>
                      <m:d>
                        <m:dPr>
                          <m:ctrlPr>
                            <a:rPr lang="fr-FR" sz="2400" i="1">
                              <a:latin typeface="Cambria Math" panose="02040503050406030204" pitchFamily="18" charset="0"/>
                            </a:rPr>
                          </m:ctrlPr>
                        </m:dPr>
                        <m:e>
                          <m:sSub>
                            <m:sSubPr>
                              <m:ctrlPr>
                                <a:rPr lang="fr-FR" sz="2400" i="1">
                                  <a:latin typeface="Cambria Math" panose="02040503050406030204" pitchFamily="18" charset="0"/>
                                </a:rPr>
                              </m:ctrlPr>
                            </m:sSubPr>
                            <m:e>
                              <m:r>
                                <a:rPr lang="fr-FR" sz="2400" i="1">
                                  <a:latin typeface="Cambria Math" panose="02040503050406030204" pitchFamily="18" charset="0"/>
                                </a:rPr>
                                <m:t>𝑘</m:t>
                              </m:r>
                            </m:e>
                            <m:sub>
                              <m:r>
                                <a:rPr lang="fr-FR" sz="2400" i="1">
                                  <a:latin typeface="Cambria Math" panose="02040503050406030204" pitchFamily="18" charset="0"/>
                                </a:rPr>
                                <m:t>𝑡</m:t>
                              </m:r>
                            </m:sub>
                          </m:sSub>
                          <m:r>
                            <a:rPr lang="fr-FR" sz="2400" i="0">
                              <a:latin typeface="Cambria Math" panose="02040503050406030204" pitchFamily="18" charset="0"/>
                            </a:rPr>
                            <m:t>−</m:t>
                          </m:r>
                          <m:sSub>
                            <m:sSubPr>
                              <m:ctrlPr>
                                <a:rPr lang="fr-FR" sz="2400" i="1">
                                  <a:latin typeface="Cambria Math" panose="02040503050406030204" pitchFamily="18" charset="0"/>
                                </a:rPr>
                              </m:ctrlPr>
                            </m:sSubPr>
                            <m:e>
                              <m:r>
                                <a:rPr lang="fr-FR" sz="2400" i="1">
                                  <a:latin typeface="Cambria Math" panose="02040503050406030204" pitchFamily="18" charset="0"/>
                                </a:rPr>
                                <m:t>𝑏</m:t>
                              </m:r>
                            </m:e>
                            <m:sub>
                              <m:r>
                                <a:rPr lang="fr-FR" sz="2400" i="1">
                                  <a:latin typeface="Cambria Math" panose="02040503050406030204" pitchFamily="18" charset="0"/>
                                </a:rPr>
                                <m:t>𝑡</m:t>
                              </m:r>
                            </m:sub>
                          </m:sSub>
                        </m:e>
                      </m:d>
                      <m:r>
                        <a:rPr lang="fr-FR" sz="2400" i="0">
                          <a:latin typeface="Cambria Math" panose="02040503050406030204" pitchFamily="18" charset="0"/>
                        </a:rPr>
                        <m:t>+</m:t>
                      </m:r>
                      <m:sSub>
                        <m:sSubPr>
                          <m:ctrlPr>
                            <a:rPr lang="fr-FR" sz="2400" i="1">
                              <a:latin typeface="Cambria Math" panose="02040503050406030204" pitchFamily="18" charset="0"/>
                            </a:rPr>
                          </m:ctrlPr>
                        </m:sSubPr>
                        <m:e>
                          <m:r>
                            <a:rPr lang="fr-FR" sz="2400" i="1">
                              <a:latin typeface="Cambria Math" panose="02040503050406030204" pitchFamily="18" charset="0"/>
                            </a:rPr>
                            <m:t>𝑔𝑖</m:t>
                          </m:r>
                        </m:e>
                        <m:sub>
                          <m:r>
                            <a:rPr lang="fr-FR" sz="2400" i="1">
                              <a:latin typeface="Cambria Math" panose="02040503050406030204" pitchFamily="18" charset="0"/>
                            </a:rPr>
                            <m:t>𝑡</m:t>
                          </m:r>
                        </m:sub>
                      </m:sSub>
                      <m:r>
                        <a:rPr lang="fr-FR" sz="2400" i="0">
                          <a:latin typeface="Cambria Math" panose="02040503050406030204" pitchFamily="18" charset="0"/>
                        </a:rPr>
                        <m:t>−</m:t>
                      </m:r>
                      <m:f>
                        <m:fPr>
                          <m:ctrlPr>
                            <a:rPr lang="fr-FR" sz="2400" i="1">
                              <a:latin typeface="Cambria Math" panose="02040503050406030204" pitchFamily="18" charset="0"/>
                            </a:rPr>
                          </m:ctrlPr>
                        </m:fPr>
                        <m:num>
                          <m:r>
                            <a:rPr lang="fr-FR" sz="2400" i="1">
                              <a:latin typeface="Cambria Math" panose="02040503050406030204" pitchFamily="18" charset="0"/>
                            </a:rPr>
                            <m:t>𝛿</m:t>
                          </m:r>
                        </m:num>
                        <m:den>
                          <m:r>
                            <a:rPr lang="fr-FR" sz="2400" i="0">
                              <a:latin typeface="Cambria Math" panose="02040503050406030204" pitchFamily="18" charset="0"/>
                            </a:rPr>
                            <m:t>1+</m:t>
                          </m:r>
                          <m:r>
                            <a:rPr lang="fr-FR" sz="2400" i="1">
                              <a:latin typeface="Cambria Math" panose="02040503050406030204" pitchFamily="18" charset="0"/>
                            </a:rPr>
                            <m:t>𝑦</m:t>
                          </m:r>
                        </m:den>
                      </m:f>
                      <m:r>
                        <a:rPr lang="fr-FR" sz="2400" i="0">
                          <a:latin typeface="Cambria Math" panose="02040503050406030204" pitchFamily="18" charset="0"/>
                        </a:rPr>
                        <m:t>.</m:t>
                      </m:r>
                      <m:sSub>
                        <m:sSubPr>
                          <m:ctrlPr>
                            <a:rPr lang="fr-FR" sz="2400" i="1">
                              <a:latin typeface="Cambria Math" panose="02040503050406030204" pitchFamily="18" charset="0"/>
                            </a:rPr>
                          </m:ctrlPr>
                        </m:sSubPr>
                        <m:e>
                          <m:r>
                            <a:rPr lang="fr-FR" sz="2400" i="1">
                              <a:latin typeface="Cambria Math" panose="02040503050406030204" pitchFamily="18" charset="0"/>
                            </a:rPr>
                            <m:t>𝑘</m:t>
                          </m:r>
                        </m:e>
                        <m:sub>
                          <m:r>
                            <a:rPr lang="fr-FR" sz="2400" i="1">
                              <a:latin typeface="Cambria Math" panose="02040503050406030204" pitchFamily="18" charset="0"/>
                            </a:rPr>
                            <m:t>𝑡</m:t>
                          </m:r>
                        </m:sub>
                      </m:sSub>
                      <m:r>
                        <a:rPr lang="fr-FR" sz="2400" i="0">
                          <a:latin typeface="Cambria Math" panose="02040503050406030204" pitchFamily="18" charset="0"/>
                        </a:rPr>
                        <m:t>−</m:t>
                      </m:r>
                      <m:f>
                        <m:fPr>
                          <m:ctrlPr>
                            <a:rPr lang="fr-FR" sz="2400" i="1">
                              <a:latin typeface="Cambria Math" panose="02040503050406030204" pitchFamily="18" charset="0"/>
                            </a:rPr>
                          </m:ctrlPr>
                        </m:fPr>
                        <m:num>
                          <m:r>
                            <a:rPr lang="fr-FR" sz="2400" i="1">
                              <a:latin typeface="Cambria Math" panose="02040503050406030204" pitchFamily="18" charset="0"/>
                            </a:rPr>
                            <m:t>𝑖</m:t>
                          </m:r>
                          <m:r>
                            <a:rPr lang="fr-FR" sz="2400" i="0">
                              <a:latin typeface="Cambria Math" panose="02040503050406030204" pitchFamily="18" charset="0"/>
                            </a:rPr>
                            <m:t>−</m:t>
                          </m:r>
                          <m:r>
                            <a:rPr lang="fr-FR" sz="2400" i="1">
                              <a:latin typeface="Cambria Math" panose="02040503050406030204" pitchFamily="18" charset="0"/>
                            </a:rPr>
                            <m:t>𝑦</m:t>
                          </m:r>
                        </m:num>
                        <m:den>
                          <m:r>
                            <a:rPr lang="fr-FR" sz="2400" i="0">
                              <a:latin typeface="Cambria Math" panose="02040503050406030204" pitchFamily="18" charset="0"/>
                            </a:rPr>
                            <m:t>1+</m:t>
                          </m:r>
                          <m:r>
                            <a:rPr lang="fr-FR" sz="2400" i="1">
                              <a:latin typeface="Cambria Math" panose="02040503050406030204" pitchFamily="18" charset="0"/>
                            </a:rPr>
                            <m:t>𝑦</m:t>
                          </m:r>
                        </m:den>
                      </m:f>
                      <m:r>
                        <a:rPr lang="fr-FR" sz="2400" i="0">
                          <a:latin typeface="Cambria Math" panose="02040503050406030204" pitchFamily="18" charset="0"/>
                        </a:rPr>
                        <m:t>.</m:t>
                      </m:r>
                      <m:sSub>
                        <m:sSubPr>
                          <m:ctrlPr>
                            <a:rPr lang="fr-FR" sz="2400" i="1">
                              <a:latin typeface="Cambria Math" panose="02040503050406030204" pitchFamily="18" charset="0"/>
                            </a:rPr>
                          </m:ctrlPr>
                        </m:sSubPr>
                        <m:e>
                          <m:r>
                            <a:rPr lang="fr-FR" sz="2400" i="1">
                              <a:latin typeface="Cambria Math" panose="02040503050406030204" pitchFamily="18" charset="0"/>
                            </a:rPr>
                            <m:t>𝑏</m:t>
                          </m:r>
                          <m:r>
                            <a:rPr lang="fr-FR" sz="2400" i="0">
                              <a:latin typeface="Cambria Math" panose="02040503050406030204" pitchFamily="18" charset="0"/>
                            </a:rPr>
                            <m:t>′</m:t>
                          </m:r>
                        </m:e>
                        <m:sub>
                          <m:r>
                            <a:rPr lang="fr-FR" sz="2400" i="1">
                              <a:latin typeface="Cambria Math" panose="02040503050406030204" pitchFamily="18" charset="0"/>
                            </a:rPr>
                            <m:t>𝑡</m:t>
                          </m:r>
                        </m:sub>
                      </m:sSub>
                    </m:oMath>
                  </m:oMathPara>
                </a14:m>
                <a:endParaRPr lang="fr-FR" sz="2400" dirty="0"/>
              </a:p>
            </p:txBody>
          </p:sp>
        </mc:Choice>
        <mc:Fallback xmlns="">
          <p:sp>
            <p:nvSpPr>
              <p:cNvPr id="3" name="Rectangle 2"/>
              <p:cNvSpPr>
                <a:spLocks noRot="1" noChangeAspect="1" noMove="1" noResize="1" noEditPoints="1" noAdjustHandles="1" noChangeArrowheads="1" noChangeShapeType="1" noTextEdit="1"/>
              </p:cNvSpPr>
              <p:nvPr/>
            </p:nvSpPr>
            <p:spPr>
              <a:xfrm>
                <a:off x="838199" y="2678570"/>
                <a:ext cx="10031083" cy="857607"/>
              </a:xfrm>
              <a:prstGeom prst="rect">
                <a:avLst/>
              </a:prstGeom>
              <a:blipFill rotWithShape="0">
                <a:blip r:embed="rId2"/>
                <a:stretch>
                  <a:fillRect/>
                </a:stretch>
              </a:blipFill>
            </p:spPr>
            <p:txBody>
              <a:bodyPr/>
              <a:lstStyle/>
              <a:p>
                <a:r>
                  <a:rPr lang="fr-FR">
                    <a:noFill/>
                  </a:rPr>
                  <a:t> </a:t>
                </a:r>
              </a:p>
            </p:txBody>
          </p:sp>
        </mc:Fallback>
      </mc:AlternateContent>
      <p:sp>
        <p:nvSpPr>
          <p:cNvPr id="4" name="5-Point Star 3"/>
          <p:cNvSpPr/>
          <p:nvPr/>
        </p:nvSpPr>
        <p:spPr>
          <a:xfrm>
            <a:off x="8574657" y="1690688"/>
            <a:ext cx="560717" cy="6643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Smiley Face 4"/>
          <p:cNvSpPr/>
          <p:nvPr/>
        </p:nvSpPr>
        <p:spPr>
          <a:xfrm>
            <a:off x="1733909" y="5244860"/>
            <a:ext cx="500333" cy="500332"/>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Heart 5"/>
          <p:cNvSpPr/>
          <p:nvPr/>
        </p:nvSpPr>
        <p:spPr>
          <a:xfrm>
            <a:off x="7289321" y="4563374"/>
            <a:ext cx="664234" cy="681486"/>
          </a:xfrm>
          <a:prstGeom prst="heart">
            <a:avLst/>
          </a:prstGeom>
          <a:solidFill>
            <a:srgbClr val="FEC6F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Lightning Bolt 6"/>
          <p:cNvSpPr/>
          <p:nvPr/>
        </p:nvSpPr>
        <p:spPr>
          <a:xfrm>
            <a:off x="2682816" y="1492370"/>
            <a:ext cx="914400" cy="862641"/>
          </a:xfrm>
          <a:prstGeom prst="lightningBol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Lightning Bolt 7"/>
          <p:cNvSpPr/>
          <p:nvPr/>
        </p:nvSpPr>
        <p:spPr>
          <a:xfrm flipH="1">
            <a:off x="4546120" y="3859736"/>
            <a:ext cx="1224951" cy="1117705"/>
          </a:xfrm>
          <a:prstGeom prst="lightningBol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xplosion 2 8"/>
          <p:cNvSpPr/>
          <p:nvPr/>
        </p:nvSpPr>
        <p:spPr>
          <a:xfrm>
            <a:off x="3597215" y="5426015"/>
            <a:ext cx="1768415" cy="715993"/>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19602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079" y="365125"/>
            <a:ext cx="10515600" cy="1325563"/>
          </a:xfrm>
        </p:spPr>
        <p:txBody>
          <a:bodyPr/>
          <a:lstStyle/>
          <a:p>
            <a:r>
              <a:rPr lang="fr-FR" dirty="0" smtClean="0"/>
              <a:t>Nouvelle formule comparée à la formule actuelle</a:t>
            </a:r>
            <a:endParaRPr lang="fr-FR" dirty="0"/>
          </a:p>
        </p:txBody>
      </p:sp>
      <p:graphicFrame>
        <p:nvGraphicFramePr>
          <p:cNvPr id="4" name="Table 3"/>
          <p:cNvGraphicFramePr>
            <a:graphicFrameLocks noGrp="1"/>
          </p:cNvGraphicFramePr>
          <p:nvPr>
            <p:extLst/>
          </p:nvPr>
        </p:nvGraphicFramePr>
        <p:xfrm>
          <a:off x="750498" y="1598679"/>
          <a:ext cx="10317191" cy="4822891"/>
        </p:xfrm>
        <a:graphic>
          <a:graphicData uri="http://schemas.openxmlformats.org/drawingml/2006/table">
            <a:tbl>
              <a:tblPr firstRow="1" firstCol="1" bandRow="1">
                <a:tableStyleId>{5C22544A-7EE6-4342-B048-85BDC9FD1C3A}</a:tableStyleId>
              </a:tblPr>
              <a:tblGrid>
                <a:gridCol w="3438305"/>
                <a:gridCol w="3439443"/>
                <a:gridCol w="3439443"/>
              </a:tblGrid>
              <a:tr h="0">
                <a:tc>
                  <a:txBody>
                    <a:bodyPr/>
                    <a:lstStyle/>
                    <a:p>
                      <a:pPr algn="just">
                        <a:lnSpc>
                          <a:spcPct val="150000"/>
                        </a:lnSpc>
                        <a:spcBef>
                          <a:spcPts val="600"/>
                        </a:spcBef>
                        <a:spcAft>
                          <a:spcPts val="0"/>
                        </a:spcAft>
                      </a:pPr>
                      <a:r>
                        <a:rPr lang="fr-BE" sz="1600" dirty="0" smtClean="0">
                          <a:effectLst/>
                        </a:rPr>
                        <a:t>Composantes</a:t>
                      </a:r>
                    </a:p>
                    <a:p>
                      <a:pPr algn="just">
                        <a:lnSpc>
                          <a:spcPct val="150000"/>
                        </a:lnSpc>
                        <a:spcBef>
                          <a:spcPts val="600"/>
                        </a:spcBef>
                        <a:spcAft>
                          <a:spcPts val="0"/>
                        </a:spcAft>
                      </a:pPr>
                      <a:r>
                        <a:rPr lang="fr-BE" sz="1600" dirty="0" smtClean="0">
                          <a:effectLst/>
                          <a:latin typeface="Calibri" panose="020F0502020204030204" pitchFamily="34" charset="0"/>
                          <a:ea typeface="Calibri" panose="020F0502020204030204" pitchFamily="34" charset="0"/>
                          <a:cs typeface="Times New Roman" panose="02020603050405020304" pitchFamily="18" charset="0"/>
                        </a:rPr>
                        <a:t>En pourcentage du PIB</a:t>
                      </a:r>
                      <a:endParaRPr lang="fr-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0"/>
                        </a:spcAft>
                      </a:pPr>
                      <a:r>
                        <a:rPr lang="fr-BE" sz="1600">
                          <a:effectLst/>
                        </a:rPr>
                        <a:t>Formule actuelle</a:t>
                      </a:r>
                      <a:endParaRPr lang="fr-B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0"/>
                        </a:spcAft>
                      </a:pPr>
                      <a:r>
                        <a:rPr lang="fr-BE" sz="1600">
                          <a:effectLst/>
                        </a:rPr>
                        <a:t>Formule proposée</a:t>
                      </a:r>
                      <a:endParaRPr lang="fr-B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472409">
                <a:tc>
                  <a:txBody>
                    <a:bodyPr/>
                    <a:lstStyle/>
                    <a:p>
                      <a:pPr>
                        <a:lnSpc>
                          <a:spcPct val="150000"/>
                        </a:lnSpc>
                        <a:spcBef>
                          <a:spcPts val="600"/>
                        </a:spcBef>
                        <a:spcAft>
                          <a:spcPts val="0"/>
                        </a:spcAft>
                      </a:pPr>
                      <a:r>
                        <a:rPr lang="fr-BE" sz="1600" dirty="0">
                          <a:effectLst/>
                        </a:rPr>
                        <a:t>Seuil de stabilisation à long terme de la dette ou de l’actif </a:t>
                      </a:r>
                      <a:r>
                        <a:rPr lang="fr-BE" sz="1600" dirty="0" smtClean="0">
                          <a:effectLst/>
                        </a:rPr>
                        <a:t>net</a:t>
                      </a:r>
                      <a:endParaRPr lang="fr-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Bef>
                          <a:spcPts val="600"/>
                        </a:spcBef>
                        <a:spcAft>
                          <a:spcPts val="0"/>
                        </a:spcAft>
                      </a:pPr>
                      <a:r>
                        <a:rPr lang="fr-BE" sz="1600">
                          <a:effectLst/>
                        </a:rPr>
                        <a:t>- 60% (seuil du taux d’endettement) x taux de croissance moyen du PIB nominal à long terme</a:t>
                      </a:r>
                      <a:endParaRPr lang="fr-B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Bef>
                          <a:spcPts val="600"/>
                        </a:spcBef>
                        <a:spcAft>
                          <a:spcPts val="0"/>
                        </a:spcAft>
                      </a:pPr>
                      <a:r>
                        <a:rPr lang="fr-BE" sz="1600">
                          <a:effectLst/>
                        </a:rPr>
                        <a:t>+ Actif net x taux de croissance moyen du PIB nominal à long terme</a:t>
                      </a:r>
                      <a:endParaRPr lang="fr-B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94550">
                <a:tc>
                  <a:txBody>
                    <a:bodyPr/>
                    <a:lstStyle/>
                    <a:p>
                      <a:pPr>
                        <a:lnSpc>
                          <a:spcPct val="150000"/>
                        </a:lnSpc>
                        <a:spcBef>
                          <a:spcPts val="600"/>
                        </a:spcBef>
                        <a:spcAft>
                          <a:spcPts val="0"/>
                        </a:spcAft>
                      </a:pPr>
                      <a:r>
                        <a:rPr lang="fr-BE" sz="1600" dirty="0">
                          <a:effectLst/>
                        </a:rPr>
                        <a:t>Provisionnement du coût budgétaire du </a:t>
                      </a:r>
                      <a:r>
                        <a:rPr lang="fr-BE" sz="1600" dirty="0" smtClean="0">
                          <a:effectLst/>
                        </a:rPr>
                        <a:t>vieillissement</a:t>
                      </a:r>
                      <a:endParaRPr lang="fr-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Bef>
                          <a:spcPts val="600"/>
                        </a:spcBef>
                        <a:spcAft>
                          <a:spcPts val="0"/>
                        </a:spcAft>
                      </a:pPr>
                      <a:r>
                        <a:rPr lang="fr-BE" sz="1600">
                          <a:effectLst/>
                        </a:rPr>
                        <a:t>+ 1/3 x coût budgétaire actualisé du vieillissement de la population</a:t>
                      </a:r>
                      <a:endParaRPr lang="fr-B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Bef>
                          <a:spcPts val="600"/>
                        </a:spcBef>
                        <a:spcAft>
                          <a:spcPts val="0"/>
                        </a:spcAft>
                      </a:pPr>
                      <a:r>
                        <a:rPr lang="fr-BE" sz="1600">
                          <a:effectLst/>
                        </a:rPr>
                        <a:t>+ 1/3 x coût budgétaire actualisé du vieillissement de la population</a:t>
                      </a:r>
                      <a:endParaRPr lang="fr-B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16692">
                <a:tc>
                  <a:txBody>
                    <a:bodyPr/>
                    <a:lstStyle/>
                    <a:p>
                      <a:pPr>
                        <a:lnSpc>
                          <a:spcPct val="150000"/>
                        </a:lnSpc>
                        <a:spcBef>
                          <a:spcPts val="600"/>
                        </a:spcBef>
                        <a:spcAft>
                          <a:spcPts val="0"/>
                        </a:spcAft>
                      </a:pPr>
                      <a:r>
                        <a:rPr lang="fr-BE" sz="1600" dirty="0">
                          <a:effectLst/>
                        </a:rPr>
                        <a:t>Réduction accélérée de la </a:t>
                      </a:r>
                      <a:r>
                        <a:rPr lang="fr-BE" sz="1600" dirty="0" smtClean="0">
                          <a:effectLst/>
                        </a:rPr>
                        <a:t>dette</a:t>
                      </a:r>
                      <a:endParaRPr lang="fr-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Bef>
                          <a:spcPts val="600"/>
                        </a:spcBef>
                        <a:spcAft>
                          <a:spcPts val="0"/>
                        </a:spcAft>
                      </a:pPr>
                      <a:r>
                        <a:rPr lang="fr-BE" sz="1600">
                          <a:effectLst/>
                        </a:rPr>
                        <a:t>-1.24% + 0.024 x taux d’endettement </a:t>
                      </a:r>
                      <a:endParaRPr lang="fr-B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Bef>
                          <a:spcPts val="600"/>
                        </a:spcBef>
                        <a:spcAft>
                          <a:spcPts val="0"/>
                        </a:spcAft>
                      </a:pPr>
                      <a:r>
                        <a:rPr lang="fr-BE" sz="1600" dirty="0">
                          <a:effectLst/>
                        </a:rPr>
                        <a:t>-1% - 0.05 x actif net</a:t>
                      </a:r>
                      <a:endParaRPr lang="fr-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16692">
                <a:tc>
                  <a:txBody>
                    <a:bodyPr/>
                    <a:lstStyle/>
                    <a:p>
                      <a:pPr>
                        <a:lnSpc>
                          <a:spcPct val="150000"/>
                        </a:lnSpc>
                        <a:spcBef>
                          <a:spcPts val="600"/>
                        </a:spcBef>
                        <a:spcAft>
                          <a:spcPts val="0"/>
                        </a:spcAft>
                      </a:pPr>
                      <a:r>
                        <a:rPr lang="fr-BE" sz="1600" dirty="0">
                          <a:effectLst/>
                        </a:rPr>
                        <a:t>Investissement public</a:t>
                      </a:r>
                      <a:endParaRPr lang="fr-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0"/>
                        </a:spcAft>
                      </a:pPr>
                      <a:r>
                        <a:rPr lang="fr-BE" sz="1600">
                          <a:effectLst/>
                        </a:rPr>
                        <a:t> </a:t>
                      </a:r>
                      <a:endParaRPr lang="fr-B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Bef>
                          <a:spcPts val="600"/>
                        </a:spcBef>
                        <a:spcAft>
                          <a:spcPts val="0"/>
                        </a:spcAft>
                      </a:pPr>
                      <a:r>
                        <a:rPr lang="fr-BE" sz="1600" dirty="0">
                          <a:effectLst/>
                        </a:rPr>
                        <a:t>- Investissement public net de l’amortissement du capital</a:t>
                      </a:r>
                      <a:endParaRPr lang="fr-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32380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079" y="365125"/>
            <a:ext cx="10515600" cy="1325563"/>
          </a:xfrm>
        </p:spPr>
        <p:txBody>
          <a:bodyPr/>
          <a:lstStyle/>
          <a:p>
            <a:r>
              <a:rPr lang="fr-FR" dirty="0" smtClean="0"/>
              <a:t>Application à la Belgique en 2012</a:t>
            </a:r>
            <a:endParaRPr lang="fr-FR" dirty="0"/>
          </a:p>
        </p:txBody>
      </p:sp>
      <p:graphicFrame>
        <p:nvGraphicFramePr>
          <p:cNvPr id="4" name="Table 3"/>
          <p:cNvGraphicFramePr>
            <a:graphicFrameLocks noGrp="1"/>
          </p:cNvGraphicFramePr>
          <p:nvPr>
            <p:extLst>
              <p:ext uri="{D42A27DB-BD31-4B8C-83A1-F6EECF244321}">
                <p14:modId xmlns:p14="http://schemas.microsoft.com/office/powerpoint/2010/main" val="2823371705"/>
              </p:ext>
            </p:extLst>
          </p:nvPr>
        </p:nvGraphicFramePr>
        <p:xfrm>
          <a:off x="655607" y="1690688"/>
          <a:ext cx="10317192" cy="4544943"/>
        </p:xfrm>
        <a:graphic>
          <a:graphicData uri="http://schemas.openxmlformats.org/drawingml/2006/table">
            <a:tbl>
              <a:tblPr firstRow="1" firstCol="1" bandRow="1">
                <a:tableStyleId>{5C22544A-7EE6-4342-B048-85BDC9FD1C3A}</a:tableStyleId>
              </a:tblPr>
              <a:tblGrid>
                <a:gridCol w="2919131"/>
                <a:gridCol w="1207336"/>
                <a:gridCol w="2063575"/>
                <a:gridCol w="2063575"/>
                <a:gridCol w="2063575"/>
              </a:tblGrid>
              <a:tr h="924717">
                <a:tc>
                  <a:txBody>
                    <a:bodyPr/>
                    <a:lstStyle/>
                    <a:p>
                      <a:pPr algn="l">
                        <a:lnSpc>
                          <a:spcPct val="150000"/>
                        </a:lnSpc>
                        <a:spcBef>
                          <a:spcPts val="600"/>
                        </a:spcBef>
                        <a:spcAft>
                          <a:spcPts val="0"/>
                        </a:spcAft>
                      </a:pPr>
                      <a:r>
                        <a:rPr lang="fr-BE" sz="1400" dirty="0" smtClean="0">
                          <a:effectLst/>
                        </a:rPr>
                        <a:t>Composantes</a:t>
                      </a:r>
                    </a:p>
                    <a:p>
                      <a:pPr marL="0" marR="0" indent="0" algn="l" defTabSz="914400" rtl="0" eaLnBrk="1" fontAlgn="auto" latinLnBrk="0" hangingPunct="1">
                        <a:lnSpc>
                          <a:spcPct val="150000"/>
                        </a:lnSpc>
                        <a:spcBef>
                          <a:spcPts val="600"/>
                        </a:spcBef>
                        <a:spcAft>
                          <a:spcPts val="0"/>
                        </a:spcAft>
                        <a:buClrTx/>
                        <a:buSzTx/>
                        <a:buFontTx/>
                        <a:buNone/>
                        <a:tabLst/>
                        <a:defRPr/>
                      </a:pPr>
                      <a:r>
                        <a:rPr lang="fr-BE" sz="1400" dirty="0" smtClean="0">
                          <a:effectLst/>
                        </a:rPr>
                        <a:t>en pourcentage du PIB</a:t>
                      </a:r>
                      <a:endParaRPr lang="fr-BE"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50000"/>
                        </a:lnSpc>
                        <a:spcBef>
                          <a:spcPts val="600"/>
                        </a:spcBef>
                        <a:spcAft>
                          <a:spcPts val="0"/>
                        </a:spcAft>
                      </a:pPr>
                      <a:r>
                        <a:rPr lang="fr-BE" sz="1400" dirty="0">
                          <a:effectLst/>
                        </a:rPr>
                        <a:t>Formule actuelle</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50000"/>
                        </a:lnSpc>
                        <a:spcBef>
                          <a:spcPts val="600"/>
                        </a:spcBef>
                        <a:spcAft>
                          <a:spcPts val="0"/>
                        </a:spcAft>
                      </a:pPr>
                      <a:r>
                        <a:rPr lang="fr-BE" sz="1400" dirty="0">
                          <a:effectLst/>
                        </a:rPr>
                        <a:t>Formule </a:t>
                      </a:r>
                      <a:r>
                        <a:rPr lang="fr-BE" sz="1400" dirty="0" smtClean="0">
                          <a:effectLst/>
                        </a:rPr>
                        <a:t>proposée (Investissement de 2015)</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50000"/>
                        </a:lnSpc>
                        <a:spcBef>
                          <a:spcPts val="600"/>
                        </a:spcBef>
                        <a:spcAft>
                          <a:spcPts val="0"/>
                        </a:spcAft>
                      </a:pPr>
                      <a:r>
                        <a:rPr lang="fr-BE" sz="1400" dirty="0">
                          <a:effectLst/>
                        </a:rPr>
                        <a:t>Formule </a:t>
                      </a:r>
                      <a:r>
                        <a:rPr lang="fr-BE" sz="1400" dirty="0" smtClean="0">
                          <a:effectLst/>
                        </a:rPr>
                        <a:t>proposée (Investissement stabilisant le ratio de capital)</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50000"/>
                        </a:lnSpc>
                        <a:spcBef>
                          <a:spcPts val="600"/>
                        </a:spcBef>
                        <a:spcAft>
                          <a:spcPts val="0"/>
                        </a:spcAft>
                        <a:buClrTx/>
                        <a:buSzTx/>
                        <a:buFontTx/>
                        <a:buNone/>
                        <a:tabLst/>
                        <a:defRPr/>
                      </a:pPr>
                      <a:r>
                        <a:rPr lang="fr-BE" sz="1400" dirty="0" smtClean="0">
                          <a:effectLst/>
                        </a:rPr>
                        <a:t>Formule proposée </a:t>
                      </a:r>
                      <a:r>
                        <a:rPr lang="fr-BE" sz="1400" dirty="0" smtClean="0">
                          <a:effectLst/>
                        </a:rPr>
                        <a:t>(idem + réduction </a:t>
                      </a:r>
                      <a:r>
                        <a:rPr lang="fr-BE" sz="1400" dirty="0" smtClean="0">
                          <a:effectLst/>
                        </a:rPr>
                        <a:t>accélérée de la formule actuelle)</a:t>
                      </a:r>
                      <a:endParaRPr lang="fr-BE"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50000"/>
                        </a:lnSpc>
                        <a:spcBef>
                          <a:spcPts val="600"/>
                        </a:spcBef>
                        <a:spcAft>
                          <a:spcPts val="0"/>
                        </a:spcAft>
                      </a:pP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61346">
                <a:tc>
                  <a:txBody>
                    <a:bodyPr/>
                    <a:lstStyle/>
                    <a:p>
                      <a:pPr>
                        <a:lnSpc>
                          <a:spcPct val="150000"/>
                        </a:lnSpc>
                        <a:spcBef>
                          <a:spcPts val="600"/>
                        </a:spcBef>
                        <a:spcAft>
                          <a:spcPts val="0"/>
                        </a:spcAft>
                      </a:pPr>
                      <a:r>
                        <a:rPr lang="fr-BE" sz="1400" dirty="0">
                          <a:effectLst/>
                        </a:rPr>
                        <a:t>Seuil de stabilisation à long terme de la dette ou de l’actif </a:t>
                      </a:r>
                      <a:r>
                        <a:rPr lang="fr-BE" sz="1400" dirty="0" smtClean="0">
                          <a:effectLst/>
                        </a:rPr>
                        <a:t>net</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600"/>
                        </a:spcBef>
                        <a:spcAft>
                          <a:spcPts val="0"/>
                        </a:spcAft>
                      </a:pPr>
                      <a:r>
                        <a:rPr lang="fr-BE" sz="1400" dirty="0" smtClean="0">
                          <a:effectLst/>
                        </a:rPr>
                        <a:t>-2.2</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rPr>
                        <a:t>-2.1</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rPr>
                        <a:t>-2.1</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latin typeface="Calibri" panose="020F0502020204030204" pitchFamily="34" charset="0"/>
                          <a:ea typeface="Calibri" panose="020F0502020204030204" pitchFamily="34" charset="0"/>
                          <a:cs typeface="Times New Roman" panose="02020603050405020304" pitchFamily="18" charset="0"/>
                        </a:rPr>
                        <a:t>-2.1</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5478">
                <a:tc>
                  <a:txBody>
                    <a:bodyPr/>
                    <a:lstStyle/>
                    <a:p>
                      <a:pPr>
                        <a:lnSpc>
                          <a:spcPct val="150000"/>
                        </a:lnSpc>
                        <a:spcBef>
                          <a:spcPts val="600"/>
                        </a:spcBef>
                        <a:spcAft>
                          <a:spcPts val="0"/>
                        </a:spcAft>
                      </a:pPr>
                      <a:r>
                        <a:rPr lang="fr-BE" sz="1400">
                          <a:effectLst/>
                        </a:rPr>
                        <a:t>Provisionnement du coût budgétaire du vieillissement</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latin typeface="+mn-lt"/>
                          <a:ea typeface="+mn-ea"/>
                          <a:cs typeface="+mn-cs"/>
                        </a:rPr>
                        <a:t>2.4</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rPr>
                        <a:t>2.4</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rPr>
                        <a:t>2.4</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latin typeface="Calibri" panose="020F0502020204030204" pitchFamily="34" charset="0"/>
                          <a:ea typeface="Calibri" panose="020F0502020204030204" pitchFamily="34" charset="0"/>
                          <a:cs typeface="Times New Roman" panose="02020603050405020304" pitchFamily="18" charset="0"/>
                        </a:rPr>
                        <a:t>2.4</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51456">
                <a:tc>
                  <a:txBody>
                    <a:bodyPr/>
                    <a:lstStyle/>
                    <a:p>
                      <a:pPr>
                        <a:lnSpc>
                          <a:spcPct val="150000"/>
                        </a:lnSpc>
                        <a:spcBef>
                          <a:spcPts val="600"/>
                        </a:spcBef>
                        <a:spcAft>
                          <a:spcPts val="0"/>
                        </a:spcAft>
                      </a:pPr>
                      <a:r>
                        <a:rPr lang="fr-BE" sz="1400" dirty="0" smtClean="0">
                          <a:effectLst/>
                        </a:rPr>
                        <a:t>Effort de réduction </a:t>
                      </a:r>
                      <a:r>
                        <a:rPr lang="fr-BE" sz="1400" dirty="0">
                          <a:effectLst/>
                        </a:rPr>
                        <a:t>accélérée de la dette</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600"/>
                        </a:spcBef>
                        <a:spcAft>
                          <a:spcPts val="0"/>
                        </a:spcAft>
                      </a:pPr>
                      <a:r>
                        <a:rPr lang="fr-BE" sz="1400" dirty="0" smtClean="0">
                          <a:effectLst/>
                        </a:rPr>
                        <a:t>1.1</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rPr>
                        <a:t>1.9</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rPr>
                        <a:t>1.9</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latin typeface="Calibri" panose="020F0502020204030204" pitchFamily="34" charset="0"/>
                          <a:ea typeface="Calibri" panose="020F0502020204030204" pitchFamily="34" charset="0"/>
                          <a:cs typeface="Times New Roman" panose="02020603050405020304" pitchFamily="18" charset="0"/>
                        </a:rPr>
                        <a:t>1.1</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5668">
                <a:tc>
                  <a:txBody>
                    <a:bodyPr/>
                    <a:lstStyle/>
                    <a:p>
                      <a:pPr>
                        <a:lnSpc>
                          <a:spcPct val="150000"/>
                        </a:lnSpc>
                        <a:spcBef>
                          <a:spcPts val="600"/>
                        </a:spcBef>
                        <a:spcAft>
                          <a:spcPts val="0"/>
                        </a:spcAft>
                      </a:pPr>
                      <a:r>
                        <a:rPr lang="fr-BE" sz="1400" dirty="0">
                          <a:effectLst/>
                        </a:rPr>
                        <a:t>Investissement public</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a:effectLst/>
                        </a:rPr>
                        <a:t>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00000"/>
                        </a:lnSpc>
                        <a:spcBef>
                          <a:spcPts val="1800"/>
                        </a:spcBef>
                        <a:spcAft>
                          <a:spcPts val="0"/>
                        </a:spcAft>
                      </a:pPr>
                      <a:r>
                        <a:rPr lang="fr-BE" sz="1400" dirty="0" smtClean="0">
                          <a:effectLst/>
                        </a:rPr>
                        <a:t>0.3</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00000"/>
                        </a:lnSpc>
                        <a:spcBef>
                          <a:spcPts val="1800"/>
                        </a:spcBef>
                        <a:spcAft>
                          <a:spcPts val="0"/>
                        </a:spcAft>
                      </a:pPr>
                      <a:r>
                        <a:rPr lang="fr-BE" sz="1400" dirty="0" smtClean="0">
                          <a:effectLst/>
                        </a:rPr>
                        <a:t>-1.4</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00000"/>
                        </a:lnSpc>
                        <a:spcBef>
                          <a:spcPts val="1800"/>
                        </a:spcBef>
                        <a:spcAft>
                          <a:spcPts val="0"/>
                        </a:spcAft>
                      </a:pPr>
                      <a:r>
                        <a:rPr lang="fr-BE" sz="1400" dirty="0" smtClean="0">
                          <a:effectLst/>
                          <a:latin typeface="Calibri" panose="020F0502020204030204" pitchFamily="34" charset="0"/>
                          <a:ea typeface="Calibri" panose="020F0502020204030204" pitchFamily="34" charset="0"/>
                          <a:cs typeface="Times New Roman" panose="02020603050405020304" pitchFamily="18" charset="0"/>
                        </a:rPr>
                        <a:t>-1.4</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5668">
                <a:tc>
                  <a:txBody>
                    <a:bodyPr/>
                    <a:lstStyle/>
                    <a:p>
                      <a:pPr>
                        <a:lnSpc>
                          <a:spcPct val="150000"/>
                        </a:lnSpc>
                        <a:spcBef>
                          <a:spcPts val="600"/>
                        </a:spcBef>
                        <a:spcAft>
                          <a:spcPts val="0"/>
                        </a:spcAft>
                      </a:pPr>
                      <a:r>
                        <a:rPr lang="fr-BE" sz="1400" dirty="0" smtClean="0">
                          <a:effectLst/>
                          <a:latin typeface="Calibri" panose="020F0502020204030204" pitchFamily="34" charset="0"/>
                          <a:ea typeface="Calibri" panose="020F0502020204030204" pitchFamily="34" charset="0"/>
                          <a:cs typeface="Times New Roman" panose="02020603050405020304" pitchFamily="18" charset="0"/>
                        </a:rPr>
                        <a:t>Total</a:t>
                      </a:r>
                      <a:r>
                        <a:rPr lang="fr-BE" sz="1400" baseline="0" dirty="0" smtClean="0">
                          <a:effectLst/>
                          <a:latin typeface="Calibri" panose="020F0502020204030204" pitchFamily="34" charset="0"/>
                          <a:ea typeface="Calibri" panose="020F0502020204030204" pitchFamily="34" charset="0"/>
                          <a:cs typeface="Times New Roman" panose="02020603050405020304" pitchFamily="18" charset="0"/>
                        </a:rPr>
                        <a:t> = MTO</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300000"/>
                        </a:lnSpc>
                        <a:spcBef>
                          <a:spcPts val="1800"/>
                        </a:spcBef>
                        <a:spcAft>
                          <a:spcPts val="0"/>
                        </a:spcAft>
                      </a:pPr>
                      <a:r>
                        <a:rPr lang="fr-BE" sz="1400" dirty="0" smtClean="0">
                          <a:effectLst/>
                          <a:latin typeface="Calibri" panose="020F0502020204030204" pitchFamily="34" charset="0"/>
                          <a:ea typeface="Calibri" panose="020F0502020204030204" pitchFamily="34" charset="0"/>
                          <a:cs typeface="Times New Roman" panose="02020603050405020304" pitchFamily="18" charset="0"/>
                        </a:rPr>
                        <a:t>1.3</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00000"/>
                        </a:lnSpc>
                        <a:spcBef>
                          <a:spcPts val="1800"/>
                        </a:spcBef>
                        <a:spcAft>
                          <a:spcPts val="0"/>
                        </a:spcAft>
                      </a:pPr>
                      <a:r>
                        <a:rPr lang="fr-BE" sz="1400" dirty="0" smtClean="0">
                          <a:effectLst/>
                          <a:latin typeface="Calibri" panose="020F0502020204030204" pitchFamily="34" charset="0"/>
                          <a:ea typeface="Calibri" panose="020F0502020204030204" pitchFamily="34" charset="0"/>
                          <a:cs typeface="Times New Roman" panose="02020603050405020304" pitchFamily="18" charset="0"/>
                        </a:rPr>
                        <a:t>2.5</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00000"/>
                        </a:lnSpc>
                        <a:spcBef>
                          <a:spcPts val="1800"/>
                        </a:spcBef>
                        <a:spcAft>
                          <a:spcPts val="0"/>
                        </a:spcAft>
                      </a:pPr>
                      <a:r>
                        <a:rPr lang="fr-BE" sz="1400" dirty="0" smtClean="0">
                          <a:effectLst/>
                          <a:latin typeface="Calibri" panose="020F0502020204030204" pitchFamily="34" charset="0"/>
                          <a:ea typeface="Calibri" panose="020F0502020204030204" pitchFamily="34" charset="0"/>
                          <a:cs typeface="Times New Roman" panose="02020603050405020304" pitchFamily="18" charset="0"/>
                        </a:rPr>
                        <a:t>0.7</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00000"/>
                        </a:lnSpc>
                        <a:spcBef>
                          <a:spcPts val="1800"/>
                        </a:spcBef>
                        <a:spcAft>
                          <a:spcPts val="0"/>
                        </a:spcAft>
                      </a:pPr>
                      <a:r>
                        <a:rPr lang="fr-BE" sz="1400" dirty="0" smtClean="0">
                          <a:effectLst/>
                          <a:latin typeface="Calibri" panose="020F0502020204030204" pitchFamily="34" charset="0"/>
                          <a:ea typeface="Calibri" panose="020F0502020204030204" pitchFamily="34" charset="0"/>
                          <a:cs typeface="Times New Roman" panose="02020603050405020304" pitchFamily="18" charset="0"/>
                        </a:rPr>
                        <a:t>0.0</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093348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Deux paramètres sont particulièrement contraignants… et discutables…</a:t>
            </a:r>
            <a:endParaRPr lang="fr-FR" dirty="0"/>
          </a:p>
        </p:txBody>
      </p:sp>
      <p:sp>
        <p:nvSpPr>
          <p:cNvPr id="3" name="Content Placeholder 2"/>
          <p:cNvSpPr>
            <a:spLocks noGrp="1"/>
          </p:cNvSpPr>
          <p:nvPr>
            <p:ph idx="1"/>
          </p:nvPr>
        </p:nvSpPr>
        <p:spPr/>
        <p:txBody>
          <a:bodyPr/>
          <a:lstStyle/>
          <a:p>
            <a:r>
              <a:rPr lang="fr-BE" dirty="0"/>
              <a:t>L</a:t>
            </a:r>
            <a:r>
              <a:rPr lang="fr-BE" dirty="0" smtClean="0"/>
              <a:t>e </a:t>
            </a:r>
            <a:r>
              <a:rPr lang="fr-BE" dirty="0"/>
              <a:t>minimum absolu de -0,5</a:t>
            </a:r>
            <a:r>
              <a:rPr lang="fr-BE" dirty="0" smtClean="0"/>
              <a:t>% du PIB pour le MTO </a:t>
            </a:r>
            <a:r>
              <a:rPr lang="fr-BE" dirty="0" smtClean="0"/>
              <a:t>est contraignant.</a:t>
            </a:r>
          </a:p>
          <a:p>
            <a:r>
              <a:rPr lang="fr-BE" dirty="0" smtClean="0"/>
              <a:t>L’intégration </a:t>
            </a:r>
            <a:r>
              <a:rPr lang="fr-BE" dirty="0"/>
              <a:t>de la contrainte de réduction accélérée de la dette est très </a:t>
            </a:r>
            <a:r>
              <a:rPr lang="fr-BE" dirty="0" smtClean="0"/>
              <a:t>exigeante: réduction de 5% </a:t>
            </a:r>
            <a:r>
              <a:rPr lang="fr-BE" dirty="0" smtClean="0"/>
              <a:t>de </a:t>
            </a:r>
            <a:r>
              <a:rPr lang="fr-BE" dirty="0" smtClean="0"/>
              <a:t>l’écart entre le taux d’endettement et 60% du </a:t>
            </a:r>
            <a:r>
              <a:rPr lang="fr-BE" dirty="0" smtClean="0"/>
              <a:t>PIB. </a:t>
            </a:r>
            <a:r>
              <a:rPr lang="fr-BE" dirty="0" smtClean="0"/>
              <a:t>Un </a:t>
            </a:r>
            <a:r>
              <a:rPr lang="fr-BE" dirty="0" smtClean="0"/>
              <a:t>effort additionnel plus proche de la formule actuelle semble plus approprié.</a:t>
            </a:r>
            <a:endParaRPr lang="fr-BE" dirty="0" smtClean="0"/>
          </a:p>
          <a:p>
            <a:r>
              <a:rPr lang="fr-BE" dirty="0" smtClean="0"/>
              <a:t>En conséquence, </a:t>
            </a:r>
            <a:r>
              <a:rPr lang="fr-BE" dirty="0" smtClean="0"/>
              <a:t>la marge d’augmentation des investissements est significative mais reste relativement contrainte</a:t>
            </a:r>
          </a:p>
          <a:p>
            <a:r>
              <a:rPr lang="fr-BE" dirty="0" smtClean="0"/>
              <a:t>Plus la contrainte de réduction accélérée est sévère, plus le MTO hors investissement est ambitieux et plus la marge pour les investissements est grande</a:t>
            </a:r>
            <a:endParaRPr lang="fr-FR" dirty="0"/>
          </a:p>
        </p:txBody>
      </p:sp>
    </p:spTree>
    <p:extLst>
      <p:ext uri="{BB962C8B-B14F-4D97-AF65-F5344CB8AC3E}">
        <p14:creationId xmlns:p14="http://schemas.microsoft.com/office/powerpoint/2010/main" val="2251945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smtClean="0"/>
              <a:t>La formule proposée permet une distribution plus efficace de la politique budgétaire entre niveaux de pouvoirs</a:t>
            </a:r>
            <a:endParaRPr lang="fr-FR" dirty="0"/>
          </a:p>
        </p:txBody>
      </p:sp>
      <p:sp>
        <p:nvSpPr>
          <p:cNvPr id="3" name="Content Placeholder 2"/>
          <p:cNvSpPr>
            <a:spLocks noGrp="1"/>
          </p:cNvSpPr>
          <p:nvPr>
            <p:ph idx="1"/>
          </p:nvPr>
        </p:nvSpPr>
        <p:spPr/>
        <p:txBody>
          <a:bodyPr>
            <a:normAutofit fontScale="92500"/>
          </a:bodyPr>
          <a:lstStyle/>
          <a:p>
            <a:r>
              <a:rPr lang="fr-FR" dirty="0" smtClean="0"/>
              <a:t>L’objectif imposé par le Pacte s’applique à l’ensemble du </a:t>
            </a:r>
            <a:r>
              <a:rPr lang="fr-FR" b="1" i="1" dirty="0" smtClean="0"/>
              <a:t>secteur des administrations publiques</a:t>
            </a:r>
            <a:r>
              <a:rPr lang="fr-FR" dirty="0" smtClean="0"/>
              <a:t> (S.13), ce qui nécessite une certaine </a:t>
            </a:r>
            <a:r>
              <a:rPr lang="fr-FR" b="1" i="1" dirty="0" smtClean="0"/>
              <a:t>coordination</a:t>
            </a:r>
            <a:r>
              <a:rPr lang="fr-FR" dirty="0" smtClean="0"/>
              <a:t> entre les niveaux de pouvoir: </a:t>
            </a:r>
            <a:r>
              <a:rPr lang="fr-FR" dirty="0"/>
              <a:t>fédéral, sécurité sociale, régions, communautés, pouvoirs </a:t>
            </a:r>
            <a:r>
              <a:rPr lang="fr-FR" dirty="0" smtClean="0"/>
              <a:t>locaux.</a:t>
            </a:r>
          </a:p>
          <a:p>
            <a:r>
              <a:rPr lang="fr-FR" dirty="0" smtClean="0"/>
              <a:t>L’application de la formule actuelle du MTO se traduit généralement en interne par l’exigence d’un </a:t>
            </a:r>
            <a:r>
              <a:rPr lang="fr-FR" b="1" i="1" dirty="0" smtClean="0"/>
              <a:t>équilibre budgétaire </a:t>
            </a:r>
            <a:r>
              <a:rPr lang="fr-FR" i="1" dirty="0" smtClean="0"/>
              <a:t>(SEC) </a:t>
            </a:r>
            <a:r>
              <a:rPr lang="fr-FR" b="1" i="1" dirty="0" smtClean="0"/>
              <a:t>imposé à chacune des entités </a:t>
            </a:r>
            <a:r>
              <a:rPr lang="fr-FR" dirty="0" smtClean="0"/>
              <a:t>membres du secteur des administrations publiques car il s’agit de la </a:t>
            </a:r>
            <a:r>
              <a:rPr lang="fr-FR" b="1" i="1" dirty="0" smtClean="0"/>
              <a:t>répartition la plus simple à négocier politiquement</a:t>
            </a:r>
            <a:r>
              <a:rPr lang="fr-FR" dirty="0" smtClean="0"/>
              <a:t>.</a:t>
            </a:r>
          </a:p>
          <a:p>
            <a:r>
              <a:rPr lang="fr-FR" dirty="0" smtClean="0"/>
              <a:t>Or, une telle répartition est </a:t>
            </a:r>
            <a:r>
              <a:rPr lang="fr-FR" b="1" i="1" dirty="0" smtClean="0"/>
              <a:t>inefficace </a:t>
            </a:r>
            <a:r>
              <a:rPr lang="fr-FR" dirty="0" smtClean="0"/>
              <a:t>et </a:t>
            </a:r>
            <a:r>
              <a:rPr lang="fr-FR" b="1" i="1" dirty="0" smtClean="0"/>
              <a:t>contraint l’investissement </a:t>
            </a:r>
            <a:r>
              <a:rPr lang="fr-FR" dirty="0" smtClean="0"/>
              <a:t>(en particulier, pour les petites entités prises individuellement comme les communes ou les </a:t>
            </a:r>
            <a:r>
              <a:rPr lang="fr-FR" dirty="0"/>
              <a:t>institutions membres du </a:t>
            </a:r>
            <a:r>
              <a:rPr lang="fr-FR" dirty="0" smtClean="0"/>
              <a:t>périmètre).</a:t>
            </a:r>
            <a:endParaRPr lang="fr-FR" dirty="0"/>
          </a:p>
        </p:txBody>
      </p:sp>
    </p:spTree>
    <p:extLst>
      <p:ext uri="{BB962C8B-B14F-4D97-AF65-F5344CB8AC3E}">
        <p14:creationId xmlns:p14="http://schemas.microsoft.com/office/powerpoint/2010/main" val="1322647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656492"/>
            <a:ext cx="10515600" cy="5520471"/>
          </a:xfrm>
        </p:spPr>
        <p:txBody>
          <a:bodyPr>
            <a:normAutofit fontScale="92500" lnSpcReduction="10000"/>
          </a:bodyPr>
          <a:lstStyle/>
          <a:p>
            <a:r>
              <a:rPr lang="fr-FR" dirty="0"/>
              <a:t>L</a:t>
            </a:r>
            <a:r>
              <a:rPr lang="fr-FR" dirty="0" smtClean="0"/>
              <a:t>a</a:t>
            </a:r>
            <a:r>
              <a:rPr lang="fr-FR" b="1" i="1" dirty="0" smtClean="0"/>
              <a:t> formule proposée </a:t>
            </a:r>
            <a:r>
              <a:rPr lang="fr-FR" dirty="0" smtClean="0"/>
              <a:t>permet une </a:t>
            </a:r>
            <a:r>
              <a:rPr lang="fr-FR" b="1" i="1" dirty="0" smtClean="0"/>
              <a:t>répartition plus efficace</a:t>
            </a:r>
            <a:r>
              <a:rPr lang="fr-FR" dirty="0" smtClean="0"/>
              <a:t>: chaque </a:t>
            </a:r>
            <a:r>
              <a:rPr lang="fr-FR" dirty="0"/>
              <a:t>élément de la formule peut être distribué entre les différents niveaux de </a:t>
            </a:r>
            <a:r>
              <a:rPr lang="fr-FR" dirty="0" smtClean="0"/>
              <a:t>pouvoir en évitant les questions récurrentes de négociation politique.</a:t>
            </a:r>
            <a:endParaRPr lang="fr-FR" dirty="0"/>
          </a:p>
          <a:p>
            <a:r>
              <a:rPr lang="fr-FR" dirty="0"/>
              <a:t>Les pouvoirs investisseurs peuvent financer leurs </a:t>
            </a:r>
            <a:r>
              <a:rPr lang="fr-FR" b="1" i="1" dirty="0"/>
              <a:t>investissements </a:t>
            </a:r>
            <a:r>
              <a:rPr lang="fr-FR" dirty="0"/>
              <a:t>par emprunt: </a:t>
            </a:r>
            <a:r>
              <a:rPr lang="fr-FR" b="1" i="1" dirty="0" smtClean="0"/>
              <a:t>Entité II</a:t>
            </a:r>
            <a:r>
              <a:rPr lang="fr-FR" i="1" dirty="0" smtClean="0"/>
              <a:t> </a:t>
            </a:r>
            <a:r>
              <a:rPr lang="fr-FR" dirty="0" smtClean="0"/>
              <a:t>(communautés, régions </a:t>
            </a:r>
            <a:r>
              <a:rPr lang="fr-FR" dirty="0"/>
              <a:t>et pouvoirs </a:t>
            </a:r>
            <a:r>
              <a:rPr lang="fr-FR" dirty="0" smtClean="0"/>
              <a:t>locaux).</a:t>
            </a:r>
            <a:endParaRPr lang="fr-FR" dirty="0"/>
          </a:p>
          <a:p>
            <a:r>
              <a:rPr lang="fr-FR" dirty="0" smtClean="0"/>
              <a:t>L’</a:t>
            </a:r>
            <a:r>
              <a:rPr lang="fr-FR" b="1" i="1" dirty="0" smtClean="0"/>
              <a:t>Entité I </a:t>
            </a:r>
            <a:r>
              <a:rPr lang="fr-FR" dirty="0" smtClean="0"/>
              <a:t>(pouvoir fédéral et sécurité sociale) </a:t>
            </a:r>
            <a:r>
              <a:rPr lang="fr-FR" dirty="0"/>
              <a:t>doit prendre en charge </a:t>
            </a:r>
            <a:r>
              <a:rPr lang="fr-FR" dirty="0" smtClean="0"/>
              <a:t>la </a:t>
            </a:r>
            <a:r>
              <a:rPr lang="fr-FR" b="1" i="1" dirty="0"/>
              <a:t>réduction accélérée de la </a:t>
            </a:r>
            <a:r>
              <a:rPr lang="fr-FR" b="1" i="1" dirty="0" smtClean="0"/>
              <a:t>dette</a:t>
            </a:r>
            <a:r>
              <a:rPr lang="fr-FR" dirty="0" smtClean="0"/>
              <a:t> et l’essentiel du </a:t>
            </a:r>
            <a:r>
              <a:rPr lang="fr-FR" b="1" i="1" dirty="0"/>
              <a:t>coût budgétaire du </a:t>
            </a:r>
            <a:r>
              <a:rPr lang="fr-FR" b="1" i="1" dirty="0" smtClean="0"/>
              <a:t>vieillissement</a:t>
            </a:r>
            <a:r>
              <a:rPr lang="fr-FR" dirty="0" smtClean="0"/>
              <a:t>.</a:t>
            </a:r>
            <a:endParaRPr lang="fr-FR" dirty="0"/>
          </a:p>
          <a:p>
            <a:r>
              <a:rPr lang="fr-FR" dirty="0"/>
              <a:t>En conséquence: </a:t>
            </a:r>
            <a:r>
              <a:rPr lang="fr-FR" b="1" i="1" dirty="0" smtClean="0"/>
              <a:t>l’Entité </a:t>
            </a:r>
            <a:r>
              <a:rPr lang="fr-FR" b="1" i="1" dirty="0"/>
              <a:t>I</a:t>
            </a:r>
            <a:r>
              <a:rPr lang="fr-FR" dirty="0"/>
              <a:t> devrait constituer des </a:t>
            </a:r>
            <a:r>
              <a:rPr lang="fr-FR" b="1" i="1" dirty="0"/>
              <a:t>surplus</a:t>
            </a:r>
            <a:r>
              <a:rPr lang="fr-FR" dirty="0"/>
              <a:t>, alors que </a:t>
            </a:r>
            <a:r>
              <a:rPr lang="fr-FR" b="1" i="1" dirty="0" smtClean="0"/>
              <a:t>l’Entité </a:t>
            </a:r>
            <a:r>
              <a:rPr lang="fr-FR" b="1" i="1" dirty="0"/>
              <a:t>II</a:t>
            </a:r>
            <a:r>
              <a:rPr lang="fr-FR" dirty="0"/>
              <a:t> pourrait avoir des </a:t>
            </a:r>
            <a:r>
              <a:rPr lang="fr-FR" b="1" i="1" dirty="0"/>
              <a:t>déficits</a:t>
            </a:r>
            <a:r>
              <a:rPr lang="fr-FR" dirty="0"/>
              <a:t> correspondant aux </a:t>
            </a:r>
            <a:r>
              <a:rPr lang="fr-FR" dirty="0" smtClean="0"/>
              <a:t>investissements.</a:t>
            </a:r>
            <a:endParaRPr lang="fr-FR" dirty="0"/>
          </a:p>
          <a:p>
            <a:r>
              <a:rPr lang="fr-FR" dirty="0"/>
              <a:t>La réforme proposée de la règle du MTO demande une </a:t>
            </a:r>
            <a:r>
              <a:rPr lang="fr-FR" b="1" i="1" dirty="0"/>
              <a:t>période de transition</a:t>
            </a:r>
            <a:r>
              <a:rPr lang="fr-FR" dirty="0"/>
              <a:t>. </a:t>
            </a:r>
          </a:p>
          <a:p>
            <a:r>
              <a:rPr lang="fr-FR" dirty="0"/>
              <a:t>Elle peut conduire à une </a:t>
            </a:r>
            <a:r>
              <a:rPr lang="fr-FR" b="1" i="1" dirty="0"/>
              <a:t>nouvelle réforme de l’Etat</a:t>
            </a:r>
            <a:r>
              <a:rPr lang="fr-FR" dirty="0"/>
              <a:t> imposant </a:t>
            </a:r>
            <a:r>
              <a:rPr lang="fr-FR" dirty="0" smtClean="0"/>
              <a:t>à l’Entité II de </a:t>
            </a:r>
            <a:r>
              <a:rPr lang="fr-FR" dirty="0"/>
              <a:t>prendre en charge une partie de la dette et </a:t>
            </a:r>
            <a:r>
              <a:rPr lang="fr-FR" dirty="0" smtClean="0"/>
              <a:t>une plus grande </a:t>
            </a:r>
            <a:r>
              <a:rPr lang="fr-FR" dirty="0"/>
              <a:t>partie du coût budgétaire du </a:t>
            </a:r>
            <a:r>
              <a:rPr lang="fr-FR" dirty="0" smtClean="0"/>
              <a:t>vieillissement.</a:t>
            </a:r>
            <a:endParaRPr lang="fr-FR" dirty="0"/>
          </a:p>
          <a:p>
            <a:endParaRPr lang="fr-BE" dirty="0"/>
          </a:p>
        </p:txBody>
      </p:sp>
    </p:spTree>
    <p:extLst>
      <p:ext uri="{BB962C8B-B14F-4D97-AF65-F5344CB8AC3E}">
        <p14:creationId xmlns:p14="http://schemas.microsoft.com/office/powerpoint/2010/main" val="19795598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fr-FR" dirty="0"/>
          </a:p>
        </p:txBody>
      </p:sp>
      <p:sp>
        <p:nvSpPr>
          <p:cNvPr id="3" name="Content Placeholder 2"/>
          <p:cNvSpPr>
            <a:spLocks noGrp="1"/>
          </p:cNvSpPr>
          <p:nvPr>
            <p:ph idx="1"/>
          </p:nvPr>
        </p:nvSpPr>
        <p:spPr/>
        <p:txBody>
          <a:bodyPr/>
          <a:lstStyle/>
          <a:p>
            <a:r>
              <a:rPr lang="en-GB" dirty="0" smtClean="0"/>
              <a:t>Si on </a:t>
            </a:r>
            <a:r>
              <a:rPr lang="en-GB" dirty="0" err="1" smtClean="0"/>
              <a:t>incluait</a:t>
            </a:r>
            <a:r>
              <a:rPr lang="en-GB" dirty="0" smtClean="0"/>
              <a:t> la </a:t>
            </a:r>
            <a:r>
              <a:rPr lang="en-GB" dirty="0" err="1" smtClean="0"/>
              <a:t>règle</a:t>
            </a:r>
            <a:r>
              <a:rPr lang="en-GB" dirty="0" smtClean="0"/>
              <a:t> </a:t>
            </a:r>
            <a:r>
              <a:rPr lang="en-GB" dirty="0" err="1" smtClean="0"/>
              <a:t>d’or</a:t>
            </a:r>
            <a:r>
              <a:rPr lang="en-GB" dirty="0"/>
              <a:t> </a:t>
            </a:r>
            <a:r>
              <a:rPr lang="en-GB" dirty="0" err="1" smtClean="0"/>
              <a:t>dans</a:t>
            </a:r>
            <a:r>
              <a:rPr lang="en-GB" dirty="0" smtClean="0"/>
              <a:t> la </a:t>
            </a:r>
            <a:r>
              <a:rPr lang="en-GB" dirty="0" err="1" smtClean="0"/>
              <a:t>logique</a:t>
            </a:r>
            <a:r>
              <a:rPr lang="en-GB" dirty="0" smtClean="0"/>
              <a:t> du </a:t>
            </a:r>
            <a:r>
              <a:rPr lang="en-GB" dirty="0" err="1" smtClean="0"/>
              <a:t>Pacte</a:t>
            </a:r>
            <a:r>
              <a:rPr lang="en-GB" dirty="0" smtClean="0"/>
              <a:t>, </a:t>
            </a:r>
            <a:r>
              <a:rPr lang="en-GB" dirty="0" err="1" smtClean="0"/>
              <a:t>cela</a:t>
            </a:r>
            <a:r>
              <a:rPr lang="en-GB" dirty="0" smtClean="0"/>
              <a:t> </a:t>
            </a:r>
            <a:r>
              <a:rPr lang="en-GB" dirty="0" err="1" smtClean="0"/>
              <a:t>rendrait</a:t>
            </a:r>
            <a:r>
              <a:rPr lang="en-GB" dirty="0" smtClean="0"/>
              <a:t> </a:t>
            </a:r>
            <a:r>
              <a:rPr lang="en-GB" dirty="0" err="1" smtClean="0"/>
              <a:t>celui</a:t>
            </a:r>
            <a:r>
              <a:rPr lang="en-GB" dirty="0" smtClean="0"/>
              <a:t>-ci </a:t>
            </a:r>
            <a:r>
              <a:rPr lang="en-GB" b="1" dirty="0" err="1" smtClean="0"/>
              <a:t>théoriquement</a:t>
            </a:r>
            <a:r>
              <a:rPr lang="en-GB" b="1" dirty="0" smtClean="0"/>
              <a:t> plus </a:t>
            </a:r>
            <a:r>
              <a:rPr lang="en-GB" b="1" dirty="0" err="1" smtClean="0"/>
              <a:t>fondé</a:t>
            </a:r>
            <a:r>
              <a:rPr lang="en-GB" b="1" dirty="0" smtClean="0"/>
              <a:t> et plus </a:t>
            </a:r>
            <a:r>
              <a:rPr lang="en-GB" b="1" dirty="0" err="1" smtClean="0"/>
              <a:t>orienté</a:t>
            </a:r>
            <a:r>
              <a:rPr lang="en-GB" b="1" dirty="0" smtClean="0"/>
              <a:t> </a:t>
            </a:r>
            <a:r>
              <a:rPr lang="en-GB" b="1" dirty="0" err="1" smtClean="0"/>
              <a:t>vers</a:t>
            </a:r>
            <a:r>
              <a:rPr lang="en-GB" b="1" dirty="0" smtClean="0"/>
              <a:t> la </a:t>
            </a:r>
            <a:r>
              <a:rPr lang="en-GB" b="1" dirty="0" err="1" smtClean="0"/>
              <a:t>croissance</a:t>
            </a:r>
            <a:r>
              <a:rPr lang="en-GB" b="1" dirty="0" smtClean="0"/>
              <a:t> </a:t>
            </a:r>
            <a:endParaRPr lang="en-GB" b="1" dirty="0" smtClean="0"/>
          </a:p>
          <a:p>
            <a:endParaRPr lang="en-GB" dirty="0" smtClean="0"/>
          </a:p>
          <a:p>
            <a:r>
              <a:rPr lang="en-GB" dirty="0" err="1" smtClean="0"/>
              <a:t>Mais</a:t>
            </a:r>
            <a:r>
              <a:rPr lang="en-GB" dirty="0" smtClean="0"/>
              <a:t> </a:t>
            </a:r>
            <a:r>
              <a:rPr lang="en-GB" b="1" dirty="0" err="1" smtClean="0"/>
              <a:t>cela</a:t>
            </a:r>
            <a:r>
              <a:rPr lang="en-GB" b="1" dirty="0" smtClean="0"/>
              <a:t> ne </a:t>
            </a:r>
            <a:r>
              <a:rPr lang="en-GB" b="1" dirty="0" err="1" smtClean="0"/>
              <a:t>signifierait</a:t>
            </a:r>
            <a:r>
              <a:rPr lang="en-GB" b="1" dirty="0" smtClean="0"/>
              <a:t> pas </a:t>
            </a:r>
            <a:r>
              <a:rPr lang="en-GB" b="1" dirty="0" smtClean="0"/>
              <a:t>du </a:t>
            </a:r>
            <a:r>
              <a:rPr lang="en-GB" b="1" dirty="0" err="1" smtClean="0"/>
              <a:t>laxisme</a:t>
            </a:r>
            <a:r>
              <a:rPr lang="en-GB" b="1" dirty="0" smtClean="0"/>
              <a:t> </a:t>
            </a:r>
            <a:r>
              <a:rPr lang="en-GB" b="1" dirty="0" err="1" smtClean="0"/>
              <a:t>budgétaire</a:t>
            </a:r>
            <a:r>
              <a:rPr lang="en-GB" b="1" dirty="0" smtClean="0"/>
              <a:t> </a:t>
            </a:r>
            <a:r>
              <a:rPr lang="en-GB" dirty="0" err="1" smtClean="0"/>
              <a:t>ou</a:t>
            </a:r>
            <a:r>
              <a:rPr lang="en-GB" dirty="0" smtClean="0"/>
              <a:t> </a:t>
            </a:r>
            <a:r>
              <a:rPr lang="en-GB" dirty="0" smtClean="0"/>
              <a:t>des </a:t>
            </a:r>
            <a:r>
              <a:rPr lang="en-GB" dirty="0" err="1" smtClean="0"/>
              <a:t>ajustements</a:t>
            </a:r>
            <a:r>
              <a:rPr lang="en-GB" dirty="0" smtClean="0"/>
              <a:t> </a:t>
            </a:r>
            <a:r>
              <a:rPr lang="en-GB" dirty="0" err="1" smtClean="0"/>
              <a:t>moins</a:t>
            </a:r>
            <a:r>
              <a:rPr lang="en-GB" dirty="0" smtClean="0"/>
              <a:t> </a:t>
            </a:r>
            <a:r>
              <a:rPr lang="en-GB" dirty="0" err="1" smtClean="0"/>
              <a:t>difficiles</a:t>
            </a:r>
            <a:r>
              <a:rPr lang="en-GB" dirty="0" smtClean="0"/>
              <a:t> pour les </a:t>
            </a:r>
            <a:r>
              <a:rPr lang="en-GB" dirty="0" err="1" smtClean="0"/>
              <a:t>autres</a:t>
            </a:r>
            <a:r>
              <a:rPr lang="en-GB" dirty="0" smtClean="0"/>
              <a:t> </a:t>
            </a:r>
            <a:r>
              <a:rPr lang="en-GB" dirty="0" err="1" smtClean="0"/>
              <a:t>postes</a:t>
            </a:r>
            <a:r>
              <a:rPr lang="en-GB" dirty="0" smtClean="0"/>
              <a:t> </a:t>
            </a:r>
            <a:r>
              <a:rPr lang="en-GB" dirty="0" err="1" smtClean="0"/>
              <a:t>budgétaires</a:t>
            </a:r>
            <a:r>
              <a:rPr lang="en-GB" dirty="0" smtClean="0"/>
              <a:t> que </a:t>
            </a:r>
            <a:r>
              <a:rPr lang="en-GB" dirty="0" err="1" smtClean="0"/>
              <a:t>l’investissement</a:t>
            </a:r>
            <a:endParaRPr lang="en-GB" dirty="0" smtClean="0"/>
          </a:p>
        </p:txBody>
      </p:sp>
    </p:spTree>
    <p:extLst>
      <p:ext uri="{BB962C8B-B14F-4D97-AF65-F5344CB8AC3E}">
        <p14:creationId xmlns:p14="http://schemas.microsoft.com/office/powerpoint/2010/main" val="3058897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lnSpcReduction="10000"/>
          </a:bodyPr>
          <a:lstStyle/>
          <a:p>
            <a:r>
              <a:rPr lang="fr-FR" dirty="0" smtClean="0"/>
              <a:t>En 2004, lors des discussions de la révision des règles du Pacte, Olivier Blanchard proposait de tenir compte de la règle d’or. </a:t>
            </a:r>
            <a:endParaRPr lang="fr-FR" dirty="0"/>
          </a:p>
          <a:p>
            <a:r>
              <a:rPr lang="fr-FR" i="1" dirty="0" smtClean="0"/>
              <a:t>« </a:t>
            </a:r>
            <a:r>
              <a:rPr lang="fr-FR" i="1" dirty="0"/>
              <a:t>The </a:t>
            </a:r>
            <a:r>
              <a:rPr lang="fr-FR" i="1" dirty="0" err="1"/>
              <a:t>Stability</a:t>
            </a:r>
            <a:r>
              <a:rPr lang="fr-FR" i="1" dirty="0"/>
              <a:t> and </a:t>
            </a:r>
            <a:r>
              <a:rPr lang="fr-FR" i="1" dirty="0" err="1"/>
              <a:t>Growth</a:t>
            </a:r>
            <a:r>
              <a:rPr lang="fr-FR" i="1" dirty="0"/>
              <a:t> </a:t>
            </a:r>
            <a:r>
              <a:rPr lang="en-GB" i="1" dirty="0"/>
              <a:t>Pact contains a serious error: the way governments are expected to account for public </a:t>
            </a:r>
            <a:r>
              <a:rPr lang="en-GB" i="1" dirty="0" smtClean="0"/>
              <a:t>investment</a:t>
            </a:r>
            <a:r>
              <a:rPr lang="fr-FR" i="1" dirty="0" smtClean="0"/>
              <a:t> »</a:t>
            </a:r>
          </a:p>
          <a:p>
            <a:r>
              <a:rPr lang="fr-FR" i="1" dirty="0" smtClean="0"/>
              <a:t> </a:t>
            </a:r>
            <a:r>
              <a:rPr lang="fr-FR" dirty="0" smtClean="0"/>
              <a:t>Cette tentative a échoué.</a:t>
            </a:r>
          </a:p>
          <a:p>
            <a:r>
              <a:rPr lang="en-GB" dirty="0" err="1" smtClean="0"/>
              <a:t>Aujourd’hui</a:t>
            </a:r>
            <a:r>
              <a:rPr lang="en-GB" dirty="0" smtClean="0"/>
              <a:t>, après 7 </a:t>
            </a:r>
            <a:r>
              <a:rPr lang="en-GB" dirty="0" err="1" smtClean="0"/>
              <a:t>années</a:t>
            </a:r>
            <a:r>
              <a:rPr lang="en-GB" dirty="0" smtClean="0"/>
              <a:t> de </a:t>
            </a:r>
            <a:r>
              <a:rPr lang="en-GB" dirty="0" err="1" smtClean="0"/>
              <a:t>crise</a:t>
            </a:r>
            <a:r>
              <a:rPr lang="en-GB" dirty="0" smtClean="0"/>
              <a:t>, </a:t>
            </a:r>
            <a:r>
              <a:rPr lang="en-GB" dirty="0" err="1" smtClean="0"/>
              <a:t>une</a:t>
            </a:r>
            <a:r>
              <a:rPr lang="en-GB" dirty="0" smtClean="0"/>
              <a:t> </a:t>
            </a:r>
            <a:r>
              <a:rPr lang="en-GB" dirty="0" smtClean="0"/>
              <a:t>impuissance de la </a:t>
            </a:r>
            <a:r>
              <a:rPr lang="en-GB" dirty="0" err="1" smtClean="0"/>
              <a:t>politique</a:t>
            </a:r>
            <a:r>
              <a:rPr lang="en-GB" dirty="0" smtClean="0"/>
              <a:t> </a:t>
            </a:r>
            <a:r>
              <a:rPr lang="en-GB" dirty="0" err="1" smtClean="0"/>
              <a:t>économique</a:t>
            </a:r>
            <a:r>
              <a:rPr lang="en-GB" dirty="0" smtClean="0"/>
              <a:t>, </a:t>
            </a:r>
            <a:r>
              <a:rPr lang="en-GB" dirty="0" err="1" smtClean="0"/>
              <a:t>une</a:t>
            </a:r>
            <a:r>
              <a:rPr lang="en-GB" dirty="0" smtClean="0"/>
              <a:t> </a:t>
            </a:r>
            <a:r>
              <a:rPr lang="en-GB" dirty="0" err="1" smtClean="0"/>
              <a:t>réappréciation</a:t>
            </a:r>
            <a:r>
              <a:rPr lang="en-GB" dirty="0" smtClean="0"/>
              <a:t> du </a:t>
            </a:r>
            <a:r>
              <a:rPr lang="en-GB" dirty="0" err="1" smtClean="0"/>
              <a:t>Pacte</a:t>
            </a:r>
            <a:r>
              <a:rPr lang="en-GB" dirty="0" smtClean="0"/>
              <a:t> </a:t>
            </a:r>
            <a:r>
              <a:rPr lang="en-GB" dirty="0" err="1" smtClean="0"/>
              <a:t>est</a:t>
            </a:r>
            <a:r>
              <a:rPr lang="en-GB" dirty="0" smtClean="0"/>
              <a:t> </a:t>
            </a:r>
            <a:r>
              <a:rPr lang="en-GB" dirty="0" err="1" smtClean="0"/>
              <a:t>nécessaire</a:t>
            </a:r>
            <a:r>
              <a:rPr lang="en-GB" dirty="0" smtClean="0"/>
              <a:t>.</a:t>
            </a:r>
          </a:p>
          <a:p>
            <a:r>
              <a:rPr lang="fr-FR" dirty="0" smtClean="0"/>
              <a:t>Cette présentation </a:t>
            </a:r>
            <a:r>
              <a:rPr lang="fr-FR" dirty="0" smtClean="0"/>
              <a:t>envisage un aspect: comment comptabiliser correctement les investissements publics dans la </a:t>
            </a:r>
            <a:r>
              <a:rPr lang="fr-FR" dirty="0" smtClean="0"/>
              <a:t>règle </a:t>
            </a:r>
            <a:r>
              <a:rPr lang="fr-FR" dirty="0" smtClean="0"/>
              <a:t>fondamentale du </a:t>
            </a:r>
            <a:r>
              <a:rPr lang="fr-FR" dirty="0" smtClean="0"/>
              <a:t>Pacte: le MTO.</a:t>
            </a:r>
            <a:endParaRPr lang="fr-FR" dirty="0"/>
          </a:p>
        </p:txBody>
      </p:sp>
    </p:spTree>
    <p:extLst>
      <p:ext uri="{BB962C8B-B14F-4D97-AF65-F5344CB8AC3E}">
        <p14:creationId xmlns:p14="http://schemas.microsoft.com/office/powerpoint/2010/main" val="1078075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821091" y="1013603"/>
          <a:ext cx="56388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extLst/>
          </p:nvPr>
        </p:nvGraphicFramePr>
        <p:xfrm>
          <a:off x="821091" y="3756803"/>
          <a:ext cx="561594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821091" y="250166"/>
            <a:ext cx="10772811" cy="400110"/>
          </a:xfrm>
          <a:prstGeom prst="rect">
            <a:avLst/>
          </a:prstGeom>
          <a:noFill/>
        </p:spPr>
        <p:txBody>
          <a:bodyPr wrap="square" rtlCol="0">
            <a:spAutoFit/>
          </a:bodyPr>
          <a:lstStyle/>
          <a:p>
            <a:r>
              <a:rPr lang="fr-FR" sz="2000" dirty="0" smtClean="0"/>
              <a:t>Deux comportements à éviter</a:t>
            </a:r>
            <a:endParaRPr lang="fr-FR" sz="2000" dirty="0"/>
          </a:p>
        </p:txBody>
      </p:sp>
      <p:sp>
        <p:nvSpPr>
          <p:cNvPr id="5" name="TextBox 4"/>
          <p:cNvSpPr txBox="1"/>
          <p:nvPr/>
        </p:nvSpPr>
        <p:spPr>
          <a:xfrm>
            <a:off x="7194431" y="756989"/>
            <a:ext cx="3761117" cy="2308324"/>
          </a:xfrm>
          <a:prstGeom prst="rect">
            <a:avLst/>
          </a:prstGeom>
          <a:noFill/>
        </p:spPr>
        <p:txBody>
          <a:bodyPr wrap="square" rtlCol="0">
            <a:spAutoFit/>
          </a:bodyPr>
          <a:lstStyle/>
          <a:p>
            <a:pPr marL="285750" indent="-285750">
              <a:buFont typeface="Arial" panose="020B0604020202020204" pitchFamily="34" charset="0"/>
              <a:buChar char="•"/>
            </a:pPr>
            <a:r>
              <a:rPr lang="fr-FR" dirty="0" smtClean="0"/>
              <a:t>Les investissements publics sont les premières victimes des ajustements budgétaires</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smtClean="0"/>
              <a:t>Le montant des investissements publics est structurellement  trop faible pour maintenir le stock de capital</a:t>
            </a:r>
            <a:endParaRPr lang="fr-FR" dirty="0"/>
          </a:p>
        </p:txBody>
      </p:sp>
      <p:graphicFrame>
        <p:nvGraphicFramePr>
          <p:cNvPr id="6" name="Chart 5"/>
          <p:cNvGraphicFramePr/>
          <p:nvPr>
            <p:extLst/>
          </p:nvPr>
        </p:nvGraphicFramePr>
        <p:xfrm>
          <a:off x="6361262" y="3756803"/>
          <a:ext cx="5715000" cy="28575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19726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L’absence d’une règle d’or dans le Pacte est responsable de ces deux déviations</a:t>
            </a:r>
            <a:endParaRPr lang="fr-FR" dirty="0"/>
          </a:p>
        </p:txBody>
      </p:sp>
      <p:sp>
        <p:nvSpPr>
          <p:cNvPr id="3" name="Content Placeholder 2"/>
          <p:cNvSpPr>
            <a:spLocks noGrp="1"/>
          </p:cNvSpPr>
          <p:nvPr>
            <p:ph idx="1"/>
          </p:nvPr>
        </p:nvSpPr>
        <p:spPr/>
        <p:txBody>
          <a:bodyPr/>
          <a:lstStyle/>
          <a:p>
            <a:r>
              <a:rPr lang="fr-FR" dirty="0" smtClean="0"/>
              <a:t>Les règles actuelles du Pacte mènent à un objectif proche de l’équilibre budgétaire, impliquant que la quasi-totalité des dépenses publiques (y compris les investissements) doivent être financées par des recettes courantes.</a:t>
            </a:r>
          </a:p>
          <a:p>
            <a:r>
              <a:rPr lang="fr-FR" dirty="0" smtClean="0"/>
              <a:t>Face à ces contraintes, consolider en réduisant les </a:t>
            </a:r>
            <a:r>
              <a:rPr lang="fr-FR" dirty="0" smtClean="0"/>
              <a:t>investissements </a:t>
            </a:r>
            <a:r>
              <a:rPr lang="fr-FR" dirty="0" smtClean="0"/>
              <a:t>est politiquement plus aisé.</a:t>
            </a:r>
          </a:p>
          <a:p>
            <a:r>
              <a:rPr lang="en-GB" dirty="0" err="1" smtClean="0"/>
              <a:t>Une</a:t>
            </a:r>
            <a:r>
              <a:rPr lang="en-GB" dirty="0" smtClean="0"/>
              <a:t> </a:t>
            </a:r>
            <a:r>
              <a:rPr lang="en-GB" dirty="0" err="1" smtClean="0"/>
              <a:t>règle</a:t>
            </a:r>
            <a:r>
              <a:rPr lang="en-GB" dirty="0" smtClean="0"/>
              <a:t> </a:t>
            </a:r>
            <a:r>
              <a:rPr lang="en-GB" dirty="0" err="1" smtClean="0"/>
              <a:t>d’or</a:t>
            </a:r>
            <a:r>
              <a:rPr lang="en-GB" dirty="0" smtClean="0"/>
              <a:t> qui </a:t>
            </a:r>
            <a:r>
              <a:rPr lang="en-GB" dirty="0" err="1" smtClean="0"/>
              <a:t>permet</a:t>
            </a:r>
            <a:r>
              <a:rPr lang="en-GB" dirty="0" smtClean="0"/>
              <a:t> de financer les </a:t>
            </a:r>
            <a:r>
              <a:rPr lang="en-GB" dirty="0" err="1" smtClean="0"/>
              <a:t>investissements</a:t>
            </a:r>
            <a:r>
              <a:rPr lang="en-GB" dirty="0" smtClean="0"/>
              <a:t> nets des </a:t>
            </a:r>
            <a:r>
              <a:rPr lang="en-GB" dirty="0" err="1" smtClean="0"/>
              <a:t>amortissements</a:t>
            </a:r>
            <a:r>
              <a:rPr lang="en-GB" dirty="0" smtClean="0"/>
              <a:t> du capital par </a:t>
            </a:r>
            <a:r>
              <a:rPr lang="en-GB" dirty="0" err="1" smtClean="0"/>
              <a:t>l’endettement</a:t>
            </a:r>
            <a:r>
              <a:rPr lang="en-GB" dirty="0" smtClean="0"/>
              <a:t> </a:t>
            </a:r>
            <a:r>
              <a:rPr lang="en-GB" dirty="0" err="1" smtClean="0"/>
              <a:t>permettrait</a:t>
            </a:r>
            <a:r>
              <a:rPr lang="en-GB" dirty="0" smtClean="0"/>
              <a:t> de preserver </a:t>
            </a:r>
            <a:r>
              <a:rPr lang="en-GB" dirty="0" err="1" smtClean="0"/>
              <a:t>ce</a:t>
            </a:r>
            <a:r>
              <a:rPr lang="en-GB" dirty="0" smtClean="0"/>
              <a:t> </a:t>
            </a:r>
            <a:r>
              <a:rPr lang="en-GB" dirty="0" smtClean="0"/>
              <a:t>type de </a:t>
            </a:r>
            <a:r>
              <a:rPr lang="en-GB" dirty="0" err="1" smtClean="0"/>
              <a:t>dépenses</a:t>
            </a:r>
            <a:r>
              <a:rPr lang="en-GB" dirty="0" smtClean="0"/>
              <a:t> </a:t>
            </a:r>
            <a:r>
              <a:rPr lang="en-GB" dirty="0" err="1" smtClean="0"/>
              <a:t>comme</a:t>
            </a:r>
            <a:r>
              <a:rPr lang="en-GB" dirty="0" smtClean="0"/>
              <a:t> axe </a:t>
            </a:r>
            <a:r>
              <a:rPr lang="en-GB" dirty="0" err="1" smtClean="0"/>
              <a:t>essentiel</a:t>
            </a:r>
            <a:r>
              <a:rPr lang="en-GB" dirty="0" smtClean="0"/>
              <a:t> </a:t>
            </a:r>
            <a:r>
              <a:rPr lang="en-GB" dirty="0" err="1" smtClean="0"/>
              <a:t>d’une</a:t>
            </a:r>
            <a:r>
              <a:rPr lang="en-GB" dirty="0" smtClean="0"/>
              <a:t> </a:t>
            </a:r>
            <a:r>
              <a:rPr lang="en-GB" dirty="0" err="1" smtClean="0"/>
              <a:t>politique</a:t>
            </a:r>
            <a:r>
              <a:rPr lang="en-GB" dirty="0" smtClean="0"/>
              <a:t> </a:t>
            </a:r>
            <a:r>
              <a:rPr lang="en-GB" dirty="0" err="1" smtClean="0"/>
              <a:t>structurelle</a:t>
            </a:r>
            <a:r>
              <a:rPr lang="en-GB" dirty="0" smtClean="0"/>
              <a:t>.</a:t>
            </a:r>
            <a:endParaRPr lang="fr-FR" dirty="0" smtClean="0"/>
          </a:p>
          <a:p>
            <a:pPr marL="0" indent="0">
              <a:buNone/>
            </a:pPr>
            <a:endParaRPr lang="fr-FR" dirty="0"/>
          </a:p>
        </p:txBody>
      </p:sp>
    </p:spTree>
    <p:extLst>
      <p:ext uri="{BB962C8B-B14F-4D97-AF65-F5344CB8AC3E}">
        <p14:creationId xmlns:p14="http://schemas.microsoft.com/office/powerpoint/2010/main" val="3220709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a:t>
            </a:r>
            <a:r>
              <a:rPr lang="en-GB" dirty="0" smtClean="0"/>
              <a:t> raisons pour </a:t>
            </a:r>
            <a:r>
              <a:rPr lang="en-GB" dirty="0" err="1" smtClean="0"/>
              <a:t>une</a:t>
            </a:r>
            <a:r>
              <a:rPr lang="en-GB" dirty="0" smtClean="0"/>
              <a:t> </a:t>
            </a:r>
            <a:r>
              <a:rPr lang="en-GB" dirty="0" err="1" smtClean="0"/>
              <a:t>règle</a:t>
            </a:r>
            <a:r>
              <a:rPr lang="en-GB" dirty="0" smtClean="0"/>
              <a:t> </a:t>
            </a:r>
            <a:r>
              <a:rPr lang="en-GB" dirty="0" err="1" smtClean="0"/>
              <a:t>d’or</a:t>
            </a:r>
            <a:r>
              <a:rPr lang="en-GB" dirty="0" smtClean="0"/>
              <a:t> et 2 raisons </a:t>
            </a:r>
            <a:r>
              <a:rPr lang="en-GB" dirty="0" err="1" smtClean="0"/>
              <a:t>contre</a:t>
            </a:r>
            <a:endParaRPr lang="fr-FR" dirty="0"/>
          </a:p>
        </p:txBody>
      </p:sp>
      <p:sp>
        <p:nvSpPr>
          <p:cNvPr id="3" name="Content Placeholder 2"/>
          <p:cNvSpPr>
            <a:spLocks noGrp="1"/>
          </p:cNvSpPr>
          <p:nvPr>
            <p:ph idx="1"/>
          </p:nvPr>
        </p:nvSpPr>
        <p:spPr>
          <a:xfrm>
            <a:off x="838200" y="1587260"/>
            <a:ext cx="10515600" cy="5175849"/>
          </a:xfrm>
        </p:spPr>
        <p:txBody>
          <a:bodyPr>
            <a:normAutofit lnSpcReduction="10000"/>
          </a:bodyPr>
          <a:lstStyle/>
          <a:p>
            <a:r>
              <a:rPr lang="fr-BE" b="1" i="1" dirty="0" smtClean="0"/>
              <a:t>POUR</a:t>
            </a:r>
          </a:p>
          <a:p>
            <a:pPr lvl="1"/>
            <a:r>
              <a:rPr lang="fr-BE" dirty="0" smtClean="0"/>
              <a:t>les </a:t>
            </a:r>
            <a:r>
              <a:rPr lang="fr-BE" dirty="0"/>
              <a:t>investissements publics sont </a:t>
            </a:r>
            <a:r>
              <a:rPr lang="fr-BE" dirty="0" smtClean="0"/>
              <a:t>source d’externalités et </a:t>
            </a:r>
            <a:r>
              <a:rPr lang="fr-BE" dirty="0"/>
              <a:t>de croissance potentielle qui, elle-même, est source de recettes fiscales futures, </a:t>
            </a:r>
            <a:endParaRPr lang="fr-BE" dirty="0" smtClean="0"/>
          </a:p>
          <a:p>
            <a:pPr lvl="1"/>
            <a:r>
              <a:rPr lang="fr-BE" dirty="0" smtClean="0"/>
              <a:t>les </a:t>
            </a:r>
            <a:r>
              <a:rPr lang="fr-BE" dirty="0"/>
              <a:t>investissements publics </a:t>
            </a:r>
            <a:r>
              <a:rPr lang="fr-BE" dirty="0" smtClean="0"/>
              <a:t>financés par des recettes courantes coûtent </a:t>
            </a:r>
            <a:r>
              <a:rPr lang="fr-BE" dirty="0"/>
              <a:t>à la génération actuelle et bénéficient aux générations futures, </a:t>
            </a:r>
            <a:endParaRPr lang="fr-BE" dirty="0" smtClean="0"/>
          </a:p>
          <a:p>
            <a:pPr lvl="1"/>
            <a:r>
              <a:rPr lang="fr-BE" dirty="0" smtClean="0"/>
              <a:t>les </a:t>
            </a:r>
            <a:r>
              <a:rPr lang="fr-BE" dirty="0"/>
              <a:t>investissements constituent une valeur qui sert implicitement</a:t>
            </a:r>
            <a:r>
              <a:rPr lang="fr-BE" dirty="0" smtClean="0"/>
              <a:t>, </a:t>
            </a:r>
            <a:r>
              <a:rPr lang="fr-BE" dirty="0"/>
              <a:t>au moins en partie, de collatéral à l’emprunt qui les </a:t>
            </a:r>
            <a:r>
              <a:rPr lang="fr-BE" dirty="0" smtClean="0"/>
              <a:t>finance</a:t>
            </a:r>
          </a:p>
          <a:p>
            <a:pPr lvl="1"/>
            <a:endParaRPr lang="fr-BE" dirty="0" smtClean="0"/>
          </a:p>
          <a:p>
            <a:r>
              <a:rPr lang="fr-BE" b="1" i="1" dirty="0" smtClean="0"/>
              <a:t>CONTRE</a:t>
            </a:r>
          </a:p>
          <a:p>
            <a:pPr lvl="1"/>
            <a:r>
              <a:rPr lang="fr-BE" dirty="0" smtClean="0"/>
              <a:t>les </a:t>
            </a:r>
            <a:r>
              <a:rPr lang="fr-BE" dirty="0"/>
              <a:t>investissements publics ne sont pas un bon instrument de politique contra-cyclique parce que leur délai de maturation et de mise en œuvre est long et agir dans la précipitation engendre de l’inefficacité, </a:t>
            </a:r>
            <a:endParaRPr lang="fr-BE" dirty="0" smtClean="0"/>
          </a:p>
          <a:p>
            <a:pPr lvl="1"/>
            <a:r>
              <a:rPr lang="fr-BE" dirty="0" smtClean="0"/>
              <a:t>la </a:t>
            </a:r>
            <a:r>
              <a:rPr lang="fr-BE" dirty="0"/>
              <a:t>règle d’or peut engendrer des dérives parce que, pour ne pas procéder à des ajustements budgétaires, les autorités classent dans la catégorie investissement des dépenses courantes</a:t>
            </a:r>
            <a:endParaRPr lang="fr-FR" dirty="0"/>
          </a:p>
        </p:txBody>
      </p:sp>
    </p:spTree>
    <p:extLst>
      <p:ext uri="{BB962C8B-B14F-4D97-AF65-F5344CB8AC3E}">
        <p14:creationId xmlns:p14="http://schemas.microsoft.com/office/powerpoint/2010/main" val="3837792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La logique qui sous-tend la règle du Pacte</a:t>
            </a:r>
            <a:endParaRPr lang="fr-FR" dirty="0"/>
          </a:p>
        </p:txBody>
      </p:sp>
      <p:sp>
        <p:nvSpPr>
          <p:cNvPr id="3" name="Content Placeholder 2"/>
          <p:cNvSpPr>
            <a:spLocks noGrp="1"/>
          </p:cNvSpPr>
          <p:nvPr>
            <p:ph idx="1"/>
          </p:nvPr>
        </p:nvSpPr>
        <p:spPr/>
        <p:txBody>
          <a:bodyPr>
            <a:normAutofit lnSpcReduction="10000"/>
          </a:bodyPr>
          <a:lstStyle/>
          <a:p>
            <a:r>
              <a:rPr lang="fr-BE" dirty="0"/>
              <a:t>Les règles du Pacte de stabilité et de croissance ont pour but d’assurer une </a:t>
            </a:r>
            <a:r>
              <a:rPr lang="fr-BE" b="1" i="1" dirty="0"/>
              <a:t>coordination</a:t>
            </a:r>
            <a:r>
              <a:rPr lang="fr-BE" dirty="0"/>
              <a:t> efficace des politiques budgétaires des différents Etats membres de la zone euro. </a:t>
            </a:r>
            <a:endParaRPr lang="fr-BE" dirty="0" smtClean="0"/>
          </a:p>
          <a:p>
            <a:r>
              <a:rPr lang="fr-BE" dirty="0" smtClean="0"/>
              <a:t>Ces </a:t>
            </a:r>
            <a:r>
              <a:rPr lang="fr-BE" dirty="0"/>
              <a:t>règles, dans leur volet préventif, sont centrées sur un objectif de </a:t>
            </a:r>
            <a:r>
              <a:rPr lang="fr-BE" b="1" i="1" dirty="0"/>
              <a:t>solde budgétaire structurel</a:t>
            </a:r>
            <a:r>
              <a:rPr lang="fr-BE" dirty="0"/>
              <a:t>, corrigé des effets du cycle économique et des mesures ponctuelles (le </a:t>
            </a:r>
            <a:r>
              <a:rPr lang="fr-BE" b="1" i="1" dirty="0"/>
              <a:t>MTO : Medium </a:t>
            </a:r>
            <a:r>
              <a:rPr lang="fr-BE" b="1" i="1" dirty="0" err="1"/>
              <a:t>Term</a:t>
            </a:r>
            <a:r>
              <a:rPr lang="fr-BE" b="1" i="1" dirty="0"/>
              <a:t> Objective</a:t>
            </a:r>
            <a:r>
              <a:rPr lang="fr-BE" dirty="0"/>
              <a:t>) qu’il s’agit d’atteindre et de maintenir à moyen terme. </a:t>
            </a:r>
            <a:endParaRPr lang="fr-BE" dirty="0" smtClean="0"/>
          </a:p>
          <a:p>
            <a:r>
              <a:rPr lang="fr-BE" dirty="0" smtClean="0"/>
              <a:t>L’objectif </a:t>
            </a:r>
            <a:r>
              <a:rPr lang="fr-BE" dirty="0"/>
              <a:t>de moyen terme doit permettre de laisser jouer les </a:t>
            </a:r>
            <a:r>
              <a:rPr lang="fr-BE" b="1" i="1" dirty="0"/>
              <a:t>stabilisateurs automatiques </a:t>
            </a:r>
            <a:r>
              <a:rPr lang="fr-BE" dirty="0"/>
              <a:t>dans le cycle : le solde budgétaire effectif fluctue en fonction du cycle autour de sa tendance fondamentale centrée sur le </a:t>
            </a:r>
            <a:r>
              <a:rPr lang="fr-BE" dirty="0" smtClean="0"/>
              <a:t>MTO.</a:t>
            </a:r>
            <a:endParaRPr lang="fr-FR" dirty="0"/>
          </a:p>
        </p:txBody>
      </p:sp>
    </p:spTree>
    <p:extLst>
      <p:ext uri="{BB962C8B-B14F-4D97-AF65-F5344CB8AC3E}">
        <p14:creationId xmlns:p14="http://schemas.microsoft.com/office/powerpoint/2010/main" val="3035404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smtClean="0"/>
              <a:t>Quelle est la logique qui a été suivie jusqu’ici </a:t>
            </a:r>
            <a:r>
              <a:rPr lang="fr-FR" dirty="0" smtClean="0"/>
              <a:t>pour déterminer le MTO?</a:t>
            </a:r>
            <a:endParaRPr lang="fr-FR" dirty="0"/>
          </a:p>
        </p:txBody>
      </p:sp>
      <p:sp>
        <p:nvSpPr>
          <p:cNvPr id="3" name="Content Placeholder 2"/>
          <p:cNvSpPr>
            <a:spLocks noGrp="1"/>
          </p:cNvSpPr>
          <p:nvPr>
            <p:ph idx="1"/>
          </p:nvPr>
        </p:nvSpPr>
        <p:spPr/>
        <p:txBody>
          <a:bodyPr>
            <a:normAutofit fontScale="92500"/>
          </a:bodyPr>
          <a:lstStyle/>
          <a:p>
            <a:r>
              <a:rPr lang="fr-BE" dirty="0"/>
              <a:t>La règle de calcul du MTO actuelle est basée sur le critère de </a:t>
            </a:r>
            <a:r>
              <a:rPr lang="fr-BE" b="1" i="1" dirty="0"/>
              <a:t>soutenabilité de la dette publique </a:t>
            </a:r>
            <a:r>
              <a:rPr lang="fr-BE" dirty="0"/>
              <a:t>selon laquelle la somme actualisée des surplus primaires, à politique et législation inchangée, est supérieure ou égale à la dette publique (ces concepts formulés en pourcentage du PIB). </a:t>
            </a:r>
            <a:endParaRPr lang="fr-BE" dirty="0" smtClean="0"/>
          </a:p>
          <a:p>
            <a:r>
              <a:rPr lang="fr-BE" dirty="0" smtClean="0"/>
              <a:t>Les </a:t>
            </a:r>
            <a:r>
              <a:rPr lang="fr-BE" dirty="0"/>
              <a:t>surplus primaires futurs sont influencés par le vieillissement de la population qui occasionne à long terme ce que l’on appelle le </a:t>
            </a:r>
            <a:r>
              <a:rPr lang="fr-BE" b="1" i="1" dirty="0"/>
              <a:t>coût budgétaire du vieillissement</a:t>
            </a:r>
            <a:r>
              <a:rPr lang="fr-BE" dirty="0"/>
              <a:t>, c’est-à-dire la somme actualisée des variations de surplus primaire provoquées par le vieillissement</a:t>
            </a:r>
            <a:r>
              <a:rPr lang="fr-BE" dirty="0" smtClean="0"/>
              <a:t>.</a:t>
            </a:r>
          </a:p>
          <a:p>
            <a:r>
              <a:rPr lang="fr-BE" dirty="0" smtClean="0"/>
              <a:t>Pour réduire le risque de défaut, une réduction accélérée de la dette devrait être prise en compte. Ainsi, la formule actuelle intègre l’objectif de réduction de la dette vers le seuil de 60 % du PIB.</a:t>
            </a:r>
          </a:p>
          <a:p>
            <a:endParaRPr lang="fr-FR" dirty="0"/>
          </a:p>
        </p:txBody>
      </p:sp>
    </p:spTree>
    <p:extLst>
      <p:ext uri="{BB962C8B-B14F-4D97-AF65-F5344CB8AC3E}">
        <p14:creationId xmlns:p14="http://schemas.microsoft.com/office/powerpoint/2010/main" val="1714993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a:t>Le </a:t>
            </a:r>
            <a:r>
              <a:rPr lang="fr-BE" dirty="0" smtClean="0"/>
              <a:t>MTO est </a:t>
            </a:r>
            <a:r>
              <a:rPr lang="fr-BE" dirty="0"/>
              <a:t>le </a:t>
            </a:r>
            <a:r>
              <a:rPr lang="fr-BE" dirty="0" smtClean="0"/>
              <a:t>maximum </a:t>
            </a:r>
            <a:r>
              <a:rPr lang="fr-BE" dirty="0"/>
              <a:t>de trois éléments : </a:t>
            </a:r>
            <a:endParaRPr lang="fr-FR" dirty="0"/>
          </a:p>
        </p:txBody>
      </p:sp>
      <p:sp>
        <p:nvSpPr>
          <p:cNvPr id="3" name="Content Placeholder 2"/>
          <p:cNvSpPr>
            <a:spLocks noGrp="1"/>
          </p:cNvSpPr>
          <p:nvPr>
            <p:ph idx="1"/>
          </p:nvPr>
        </p:nvSpPr>
        <p:spPr/>
        <p:txBody>
          <a:bodyPr>
            <a:normAutofit/>
          </a:bodyPr>
          <a:lstStyle/>
          <a:p>
            <a:pPr marL="914400" lvl="1" indent="-457200">
              <a:buFont typeface="+mj-lt"/>
              <a:buAutoNum type="arabicPeriod"/>
            </a:pPr>
            <a:r>
              <a:rPr lang="fr-BE" dirty="0" smtClean="0"/>
              <a:t>le </a:t>
            </a:r>
            <a:r>
              <a:rPr lang="fr-BE" b="1" i="1" dirty="0"/>
              <a:t>minimum benchmark </a:t>
            </a:r>
            <a:r>
              <a:rPr lang="fr-BE" dirty="0"/>
              <a:t>qui veut que le MTO soit supérieur à une valeur pour laquelle dans des circonstances normales, les stabilisateurs peuvent jouer sans que le solde budgétaire ne dépasse la contrainte de 3% du PIB, </a:t>
            </a:r>
            <a:endParaRPr lang="fr-BE" dirty="0" smtClean="0"/>
          </a:p>
          <a:p>
            <a:pPr marL="914400" lvl="1" indent="-457200">
              <a:buFont typeface="+mj-lt"/>
              <a:buAutoNum type="arabicPeriod"/>
            </a:pPr>
            <a:r>
              <a:rPr lang="fr-BE" dirty="0" smtClean="0"/>
              <a:t>un </a:t>
            </a:r>
            <a:r>
              <a:rPr lang="fr-BE" b="1" i="1" dirty="0"/>
              <a:t>minimum absolu </a:t>
            </a:r>
            <a:r>
              <a:rPr lang="fr-BE" dirty="0"/>
              <a:t>de -0,5% du PIB </a:t>
            </a:r>
            <a:r>
              <a:rPr lang="fr-BE" dirty="0" smtClean="0"/>
              <a:t>selon </a:t>
            </a:r>
            <a:r>
              <a:rPr lang="fr-BE" dirty="0" smtClean="0"/>
              <a:t>le </a:t>
            </a:r>
            <a:r>
              <a:rPr lang="fr-BE" dirty="0" smtClean="0"/>
              <a:t>TSCG </a:t>
            </a:r>
            <a:endParaRPr lang="fr-BE" dirty="0" smtClean="0"/>
          </a:p>
          <a:p>
            <a:pPr marL="914400" lvl="1" indent="-457200">
              <a:buFont typeface="+mj-lt"/>
              <a:buAutoNum type="arabicPeriod"/>
            </a:pPr>
            <a:r>
              <a:rPr lang="fr-BE" dirty="0" smtClean="0"/>
              <a:t>le </a:t>
            </a:r>
            <a:r>
              <a:rPr lang="fr-BE" b="1" i="1" dirty="0"/>
              <a:t>résultat de la </a:t>
            </a:r>
            <a:r>
              <a:rPr lang="fr-BE" b="1" i="1" dirty="0" smtClean="0"/>
              <a:t>formule de base dérivée de la logique de soutenabilité </a:t>
            </a:r>
            <a:r>
              <a:rPr lang="fr-BE" dirty="0" smtClean="0"/>
              <a:t>évoquée </a:t>
            </a:r>
            <a:r>
              <a:rPr lang="fr-BE" dirty="0"/>
              <a:t>ci-dessus qui additionne </a:t>
            </a:r>
            <a:r>
              <a:rPr lang="fr-BE" dirty="0" smtClean="0"/>
              <a:t>trois éléments</a:t>
            </a:r>
            <a:r>
              <a:rPr lang="fr-BE" dirty="0"/>
              <a:t> : </a:t>
            </a:r>
            <a:endParaRPr lang="fr-BE" dirty="0" smtClean="0"/>
          </a:p>
          <a:p>
            <a:pPr marL="1371600" lvl="2" indent="-457200">
              <a:buFont typeface="+mj-lt"/>
              <a:buAutoNum type="arabicPeriod"/>
            </a:pPr>
            <a:r>
              <a:rPr lang="fr-BE" dirty="0" smtClean="0"/>
              <a:t>un </a:t>
            </a:r>
            <a:r>
              <a:rPr lang="fr-BE" dirty="0"/>
              <a:t>seuil de stabilisation à long terme de la </a:t>
            </a:r>
            <a:r>
              <a:rPr lang="fr-BE" dirty="0" smtClean="0"/>
              <a:t>dette à 60 % du </a:t>
            </a:r>
            <a:r>
              <a:rPr lang="fr-BE" dirty="0" smtClean="0"/>
              <a:t>PIB, </a:t>
            </a:r>
          </a:p>
          <a:p>
            <a:pPr marL="1371600" lvl="2" indent="-457200">
              <a:buFont typeface="+mj-lt"/>
              <a:buAutoNum type="arabicPeriod"/>
            </a:pPr>
            <a:r>
              <a:rPr lang="fr-BE" dirty="0" smtClean="0"/>
              <a:t>une </a:t>
            </a:r>
            <a:r>
              <a:rPr lang="fr-BE" dirty="0" smtClean="0"/>
              <a:t>partie du </a:t>
            </a:r>
            <a:r>
              <a:rPr lang="fr-BE" dirty="0"/>
              <a:t>coût budgétaire du vieillissement, </a:t>
            </a:r>
            <a:endParaRPr lang="fr-BE" dirty="0" smtClean="0"/>
          </a:p>
          <a:p>
            <a:pPr marL="1371600" lvl="2" indent="-457200">
              <a:buFont typeface="+mj-lt"/>
              <a:buAutoNum type="arabicPeriod"/>
            </a:pPr>
            <a:r>
              <a:rPr lang="fr-BE" dirty="0" smtClean="0"/>
              <a:t>la </a:t>
            </a:r>
            <a:r>
              <a:rPr lang="fr-BE" dirty="0"/>
              <a:t>réduction accélérée du taux d’endettement.</a:t>
            </a:r>
            <a:endParaRPr lang="fr-FR" dirty="0"/>
          </a:p>
        </p:txBody>
      </p:sp>
    </p:spTree>
    <p:extLst>
      <p:ext uri="{BB962C8B-B14F-4D97-AF65-F5344CB8AC3E}">
        <p14:creationId xmlns:p14="http://schemas.microsoft.com/office/powerpoint/2010/main" val="876254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Une nouvelle règle centrale de calcul du MTO</a:t>
            </a:r>
            <a:endParaRPr lang="fr-FR" dirty="0"/>
          </a:p>
        </p:txBody>
      </p:sp>
      <p:sp>
        <p:nvSpPr>
          <p:cNvPr id="3" name="Content Placeholder 2"/>
          <p:cNvSpPr>
            <a:spLocks noGrp="1"/>
          </p:cNvSpPr>
          <p:nvPr>
            <p:ph idx="1"/>
          </p:nvPr>
        </p:nvSpPr>
        <p:spPr/>
        <p:txBody>
          <a:bodyPr>
            <a:normAutofit fontScale="92500" lnSpcReduction="10000"/>
          </a:bodyPr>
          <a:lstStyle/>
          <a:p>
            <a:r>
              <a:rPr lang="fr-BE" dirty="0"/>
              <a:t>La nouvelle formule proposée est basée sur un critère de </a:t>
            </a:r>
            <a:r>
              <a:rPr lang="fr-BE" b="1" i="1" dirty="0"/>
              <a:t>soutenabilité de l’actif net</a:t>
            </a:r>
            <a:r>
              <a:rPr lang="fr-BE" dirty="0"/>
              <a:t> (valeur des actifs moins dette, ou, inversement, de la dette nette), l’actif étant le résultat d’un processus d’accumulation des investissements nets de l’amortissement du capital. </a:t>
            </a:r>
            <a:endParaRPr lang="fr-BE" dirty="0" smtClean="0"/>
          </a:p>
          <a:p>
            <a:r>
              <a:rPr lang="fr-BE" dirty="0" smtClean="0"/>
              <a:t>Elle met </a:t>
            </a:r>
            <a:r>
              <a:rPr lang="fr-BE" dirty="0" smtClean="0"/>
              <a:t>l’accent </a:t>
            </a:r>
            <a:r>
              <a:rPr lang="fr-BE" dirty="0"/>
              <a:t>sur </a:t>
            </a:r>
            <a:r>
              <a:rPr lang="fr-BE" dirty="0" smtClean="0"/>
              <a:t>le programme d’investissement </a:t>
            </a:r>
            <a:r>
              <a:rPr lang="fr-BE" dirty="0"/>
              <a:t>public comme </a:t>
            </a:r>
            <a:r>
              <a:rPr lang="fr-BE" b="1" i="1" dirty="0"/>
              <a:t>élément essentiel et structurel du programme de stabilité </a:t>
            </a:r>
            <a:r>
              <a:rPr lang="fr-BE" dirty="0" smtClean="0"/>
              <a:t>(qui </a:t>
            </a:r>
            <a:r>
              <a:rPr lang="fr-BE" dirty="0" smtClean="0"/>
              <a:t>couvre une période de 4 ans), </a:t>
            </a:r>
          </a:p>
          <a:p>
            <a:r>
              <a:rPr lang="fr-BE" dirty="0" smtClean="0"/>
              <a:t>mais </a:t>
            </a:r>
            <a:r>
              <a:rPr lang="fr-BE" dirty="0"/>
              <a:t>aussi sur </a:t>
            </a:r>
            <a:r>
              <a:rPr lang="fr-BE" b="1" i="1" dirty="0"/>
              <a:t>l’équité intergénérationnelle </a:t>
            </a:r>
            <a:r>
              <a:rPr lang="fr-BE" dirty="0"/>
              <a:t>ou inter-temporelle, </a:t>
            </a:r>
            <a:endParaRPr lang="fr-BE" dirty="0" smtClean="0"/>
          </a:p>
          <a:p>
            <a:pPr lvl="1"/>
            <a:r>
              <a:rPr lang="fr-BE" dirty="0" smtClean="0"/>
              <a:t>non </a:t>
            </a:r>
            <a:r>
              <a:rPr lang="fr-BE" dirty="0"/>
              <a:t>seulement pour la charge de la dette et des dépenses futures liées au </a:t>
            </a:r>
            <a:r>
              <a:rPr lang="fr-BE" b="1" i="1" dirty="0" smtClean="0"/>
              <a:t>vieillissement</a:t>
            </a:r>
            <a:r>
              <a:rPr lang="fr-BE" dirty="0" smtClean="0"/>
              <a:t>, </a:t>
            </a:r>
          </a:p>
          <a:p>
            <a:pPr lvl="1"/>
            <a:r>
              <a:rPr lang="fr-BE" dirty="0" smtClean="0"/>
              <a:t>mais </a:t>
            </a:r>
            <a:r>
              <a:rPr lang="fr-BE" dirty="0"/>
              <a:t>aussi pour celle de </a:t>
            </a:r>
            <a:r>
              <a:rPr lang="fr-BE" b="1" i="1" dirty="0"/>
              <a:t>l’investissement</a:t>
            </a:r>
            <a:r>
              <a:rPr lang="fr-BE" dirty="0"/>
              <a:t> dont les effets bénéficieront aux </a:t>
            </a:r>
            <a:r>
              <a:rPr lang="fr-BE" dirty="0" smtClean="0"/>
              <a:t>années ou aux générations </a:t>
            </a:r>
            <a:r>
              <a:rPr lang="fr-BE" dirty="0"/>
              <a:t>futures.</a:t>
            </a:r>
            <a:endParaRPr lang="fr-FR" dirty="0"/>
          </a:p>
        </p:txBody>
      </p:sp>
    </p:spTree>
    <p:extLst>
      <p:ext uri="{BB962C8B-B14F-4D97-AF65-F5344CB8AC3E}">
        <p14:creationId xmlns:p14="http://schemas.microsoft.com/office/powerpoint/2010/main" val="3603708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8353</TotalTime>
  <Words>1573</Words>
  <Application>Microsoft Office PowerPoint</Application>
  <PresentationFormat>Widescreen</PresentationFormat>
  <Paragraphs>146</Paragraphs>
  <Slides>17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Cambria Math</vt:lpstr>
      <vt:lpstr>Times New Roman</vt:lpstr>
      <vt:lpstr>Office Theme</vt:lpstr>
      <vt:lpstr>Amélioration du Pacte de Stabilité et de Croissance en y intégrant la règle d’or : une nouvelle tentative</vt:lpstr>
      <vt:lpstr>PowerPoint Presentation</vt:lpstr>
      <vt:lpstr>PowerPoint Presentation</vt:lpstr>
      <vt:lpstr>L’absence d’une règle d’or dans le Pacte est responsable de ces deux déviations</vt:lpstr>
      <vt:lpstr>3 raisons pour une règle d’or et 2 raisons contre</vt:lpstr>
      <vt:lpstr>La logique qui sous-tend la règle du Pacte</vt:lpstr>
      <vt:lpstr>Quelle est la logique qui a été suivie jusqu’ici pour déterminer le MTO?</vt:lpstr>
      <vt:lpstr>Le MTO est le maximum de trois éléments : </vt:lpstr>
      <vt:lpstr>Une nouvelle règle centrale de calcul du MTO</vt:lpstr>
      <vt:lpstr>La règle incorpore une réduction accélérée du taux d’endettement</vt:lpstr>
      <vt:lpstr>Je vous fais grâce des maths…</vt:lpstr>
      <vt:lpstr>Nouvelle formule comparée à la formule actuelle</vt:lpstr>
      <vt:lpstr>Application à la Belgique en 2012</vt:lpstr>
      <vt:lpstr>Deux paramètres sont particulièrement contraignants… et discutables…</vt:lpstr>
      <vt:lpstr>La formule proposée permet une distribution plus efficace de la politique budgétaire entre niveaux de pouvoirs</vt:lpstr>
      <vt:lpstr>PowerPoint Presentation</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the Stability and Growth Pact by integrating  the golden rule: a new attempt</dc:title>
  <dc:creator>Henri Bogaert</dc:creator>
  <cp:lastModifiedBy>Henri Bogaert</cp:lastModifiedBy>
  <cp:revision>81</cp:revision>
  <dcterms:created xsi:type="dcterms:W3CDTF">2015-10-02T16:25:05Z</dcterms:created>
  <dcterms:modified xsi:type="dcterms:W3CDTF">2015-11-24T13:27:09Z</dcterms:modified>
</cp:coreProperties>
</file>