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432" r:id="rId4"/>
    <p:sldId id="434" r:id="rId5"/>
    <p:sldId id="320" r:id="rId6"/>
    <p:sldId id="346" r:id="rId7"/>
    <p:sldId id="439" r:id="rId8"/>
    <p:sldId id="433" r:id="rId9"/>
    <p:sldId id="435" r:id="rId10"/>
    <p:sldId id="436" r:id="rId11"/>
    <p:sldId id="438" r:id="rId12"/>
    <p:sldId id="437" r:id="rId13"/>
    <p:sldId id="426" r:id="rId14"/>
    <p:sldId id="418" r:id="rId15"/>
    <p:sldId id="427" r:id="rId16"/>
    <p:sldId id="440" r:id="rId17"/>
    <p:sldId id="429" r:id="rId18"/>
    <p:sldId id="425" r:id="rId19"/>
  </p:sldIdLst>
  <p:sldSz cx="9144000" cy="6858000" type="screen4x3"/>
  <p:notesSz cx="6858000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 Dumont" initials="M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87E"/>
    <a:srgbClr val="1B3B5A"/>
    <a:srgbClr val="2D3C5A"/>
    <a:srgbClr val="214A5B"/>
    <a:srgbClr val="595959"/>
    <a:srgbClr val="FF7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571" autoAdjust="0"/>
  </p:normalViewPr>
  <p:slideViewPr>
    <p:cSldViewPr>
      <p:cViewPr varScale="1">
        <p:scale>
          <a:sx n="103" d="100"/>
          <a:sy n="103" d="100"/>
        </p:scale>
        <p:origin x="2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r\Fiscaliteit%20O&amp;O\Public%20support%20R&amp;D%20OECD%202015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r\Fiscaliteit%20O&amp;O\O&amp;OStatistieken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7011864981795E-2"/>
          <c:y val="2.0043486478805442E-2"/>
          <c:w val="0.90808030183558641"/>
          <c:h val="0.82767595773580616"/>
        </c:manualLayout>
      </c:layout>
      <c:lineChart>
        <c:grouping val="standard"/>
        <c:varyColors val="0"/>
        <c:ser>
          <c:idx val="0"/>
          <c:order val="0"/>
          <c:tx>
            <c:v>Belgium</c:v>
          </c:tx>
          <c:spPr>
            <a:ln w="38100">
              <a:solidFill>
                <a:srgbClr val="1B3B5A"/>
              </a:solidFill>
            </a:ln>
          </c:spPr>
          <c:marker>
            <c:symbol val="triangle"/>
            <c:size val="10"/>
            <c:spPr>
              <a:solidFill>
                <a:srgbClr val="414141"/>
              </a:solidFill>
              <a:ln w="12700">
                <a:solidFill>
                  <a:srgbClr val="414141"/>
                </a:solidFill>
              </a:ln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Sheet1!$D$6:$P$6</c:f>
              <c:numCache>
                <c:formatCode>General</c:formatCode>
                <c:ptCount val="13"/>
                <c:pt idx="0">
                  <c:v>1.9655850541607101</c:v>
                </c:pt>
                <c:pt idx="1">
                  <c:v>2.0682508580319201</c:v>
                </c:pt>
                <c:pt idx="2">
                  <c:v>1.93609456224345</c:v>
                </c:pt>
                <c:pt idx="3">
                  <c:v>1.87481904643875</c:v>
                </c:pt>
                <c:pt idx="4">
                  <c:v>1.8550836114895599</c:v>
                </c:pt>
                <c:pt idx="5">
                  <c:v>1.82956913783425</c:v>
                </c:pt>
                <c:pt idx="6">
                  <c:v>1.85883746459701</c:v>
                </c:pt>
                <c:pt idx="7">
                  <c:v>1.8929860786444901</c:v>
                </c:pt>
                <c:pt idx="8">
                  <c:v>1.96685641284735</c:v>
                </c:pt>
                <c:pt idx="9">
                  <c:v>2.0266822634287198</c:v>
                </c:pt>
                <c:pt idx="10">
                  <c:v>2.1047792707861599</c:v>
                </c:pt>
                <c:pt idx="11">
                  <c:v>2.2128122537297701</c:v>
                </c:pt>
                <c:pt idx="12">
                  <c:v>2.23620927578731</c:v>
                </c:pt>
              </c:numCache>
            </c:numRef>
          </c:val>
          <c:smooth val="0"/>
        </c:ser>
        <c:ser>
          <c:idx val="1"/>
          <c:order val="1"/>
          <c:tx>
            <c:v>Finland</c:v>
          </c:tx>
          <c:spPr>
            <a:ln w="19050"/>
          </c:spPr>
          <c:marker>
            <c:symbol val="diamond"/>
            <c:size val="5"/>
            <c:spPr>
              <a:solidFill>
                <a:sysClr val="window" lastClr="FFFFFF"/>
              </a:solidFill>
              <a:ln w="12700"/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Sheet1!$D$7:$P$7</c:f>
              <c:numCache>
                <c:formatCode>General</c:formatCode>
                <c:ptCount val="13"/>
                <c:pt idx="0">
                  <c:v>3.3455171805538599</c:v>
                </c:pt>
                <c:pt idx="1">
                  <c:v>3.3161637641384698</c:v>
                </c:pt>
                <c:pt idx="2">
                  <c:v>3.3626866354707898</c:v>
                </c:pt>
                <c:pt idx="3">
                  <c:v>3.4391421758937999</c:v>
                </c:pt>
                <c:pt idx="4">
                  <c:v>3.4501575242745499</c:v>
                </c:pt>
                <c:pt idx="5">
                  <c:v>3.4769324584415799</c:v>
                </c:pt>
                <c:pt idx="6">
                  <c:v>3.4755202847404498</c:v>
                </c:pt>
                <c:pt idx="7">
                  <c:v>3.4714287938608699</c:v>
                </c:pt>
                <c:pt idx="8">
                  <c:v>3.7007009748478499</c:v>
                </c:pt>
                <c:pt idx="9">
                  <c:v>3.9383421348901502</c:v>
                </c:pt>
                <c:pt idx="10">
                  <c:v>3.9005957230142601</c:v>
                </c:pt>
                <c:pt idx="11">
                  <c:v>3.7967659357957202</c:v>
                </c:pt>
                <c:pt idx="12">
                  <c:v>3.5482312858040599</c:v>
                </c:pt>
              </c:numCache>
            </c:numRef>
          </c:val>
          <c:smooth val="0"/>
        </c:ser>
        <c:ser>
          <c:idx val="2"/>
          <c:order val="2"/>
          <c:tx>
            <c:v>France</c:v>
          </c:tx>
          <c:spPr>
            <a:ln w="19050"/>
          </c:spPr>
          <c:marker>
            <c:symbol val="square"/>
            <c:size val="4"/>
            <c:spPr>
              <a:solidFill>
                <a:sysClr val="window" lastClr="FFFFFF"/>
              </a:solidFill>
              <a:ln w="12700"/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Sheet1!$D$8:$P$8</c:f>
              <c:numCache>
                <c:formatCode>General</c:formatCode>
                <c:ptCount val="13"/>
                <c:pt idx="0">
                  <c:v>2.1501477420795201</c:v>
                </c:pt>
                <c:pt idx="1">
                  <c:v>2.19900978473791</c:v>
                </c:pt>
                <c:pt idx="2">
                  <c:v>2.2377743994973698</c:v>
                </c:pt>
                <c:pt idx="3">
                  <c:v>2.1770286968482799</c:v>
                </c:pt>
                <c:pt idx="4">
                  <c:v>2.1559080163008399</c:v>
                </c:pt>
                <c:pt idx="5">
                  <c:v>2.1086524229369301</c:v>
                </c:pt>
                <c:pt idx="6">
                  <c:v>2.1080086550389798</c:v>
                </c:pt>
                <c:pt idx="7">
                  <c:v>2.0830639431134399</c:v>
                </c:pt>
                <c:pt idx="8">
                  <c:v>2.1242721401617501</c:v>
                </c:pt>
                <c:pt idx="9">
                  <c:v>2.2714899380250899</c:v>
                </c:pt>
                <c:pt idx="10">
                  <c:v>2.24445618261803</c:v>
                </c:pt>
                <c:pt idx="11">
                  <c:v>2.2497866841078098</c:v>
                </c:pt>
                <c:pt idx="12">
                  <c:v>2.2626421049791099</c:v>
                </c:pt>
              </c:numCache>
            </c:numRef>
          </c:val>
          <c:smooth val="0"/>
        </c:ser>
        <c:ser>
          <c:idx val="3"/>
          <c:order val="3"/>
          <c:tx>
            <c:v>Germany</c:v>
          </c:tx>
          <c:spPr>
            <a:ln w="19050"/>
          </c:spPr>
          <c:marker>
            <c:symbol val="circle"/>
            <c:size val="4"/>
            <c:spPr>
              <a:solidFill>
                <a:sysClr val="window" lastClr="FFFFFF"/>
              </a:solidFill>
              <a:ln w="12700"/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Sheet1!$D$9:$P$9</c:f>
              <c:numCache>
                <c:formatCode>General</c:formatCode>
                <c:ptCount val="13"/>
                <c:pt idx="0">
                  <c:v>2.4722344322344298</c:v>
                </c:pt>
                <c:pt idx="1">
                  <c:v>2.47404729054665</c:v>
                </c:pt>
                <c:pt idx="2">
                  <c:v>2.5027554169402499</c:v>
                </c:pt>
                <c:pt idx="3">
                  <c:v>2.5396274738067501</c:v>
                </c:pt>
                <c:pt idx="4">
                  <c:v>2.5033884410438598</c:v>
                </c:pt>
                <c:pt idx="5">
                  <c:v>2.5058010249954998</c:v>
                </c:pt>
                <c:pt idx="6">
                  <c:v>2.5402610311595102</c:v>
                </c:pt>
                <c:pt idx="7">
                  <c:v>2.53168543133622</c:v>
                </c:pt>
                <c:pt idx="8">
                  <c:v>2.6894470046082901</c:v>
                </c:pt>
                <c:pt idx="9">
                  <c:v>2.8226301069834099</c:v>
                </c:pt>
                <c:pt idx="10">
                  <c:v>2.8035193867735502</c:v>
                </c:pt>
                <c:pt idx="11">
                  <c:v>2.8928579639066601</c:v>
                </c:pt>
                <c:pt idx="12">
                  <c:v>2.9191044104410402</c:v>
                </c:pt>
              </c:numCache>
            </c:numRef>
          </c:val>
          <c:smooth val="0"/>
        </c:ser>
        <c:ser>
          <c:idx val="4"/>
          <c:order val="4"/>
          <c:tx>
            <c:v>Netherlands</c:v>
          </c:tx>
          <c:spPr>
            <a:ln w="19050">
              <a:solidFill>
                <a:srgbClr val="6DC3D2"/>
              </a:solidFill>
              <a:prstDash val="solid"/>
            </a:ln>
          </c:spPr>
          <c:marker>
            <c:symbol val="triangle"/>
            <c:size val="5"/>
            <c:spPr>
              <a:ln w="12700">
                <a:solidFill>
                  <a:srgbClr val="6DC3D2"/>
                </a:solidFill>
              </a:ln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Sheet1!$D$10:$P$10</c:f>
              <c:numCache>
                <c:formatCode>General</c:formatCode>
                <c:ptCount val="13"/>
                <c:pt idx="0">
                  <c:v>1.93559192267203</c:v>
                </c:pt>
                <c:pt idx="1">
                  <c:v>1.9330803540518799</c:v>
                </c:pt>
                <c:pt idx="2">
                  <c:v>1.88020996788575</c:v>
                </c:pt>
                <c:pt idx="3">
                  <c:v>1.9180408642505999</c:v>
                </c:pt>
                <c:pt idx="4">
                  <c:v>1.92779080751816</c:v>
                </c:pt>
                <c:pt idx="5">
                  <c:v>1.90336321865499</c:v>
                </c:pt>
                <c:pt idx="6">
                  <c:v>1.88350585691649</c:v>
                </c:pt>
                <c:pt idx="7">
                  <c:v>1.8087597700486</c:v>
                </c:pt>
                <c:pt idx="8">
                  <c:v>1.7665829521885501</c:v>
                </c:pt>
                <c:pt idx="9">
                  <c:v>1.8156602440534899</c:v>
                </c:pt>
                <c:pt idx="10">
                  <c:v>1.85620384840207</c:v>
                </c:pt>
                <c:pt idx="11">
                  <c:v>2.0267159671945598</c:v>
                </c:pt>
                <c:pt idx="12">
                  <c:v>2.1567629618011899</c:v>
                </c:pt>
              </c:numCache>
            </c:numRef>
          </c:val>
          <c:smooth val="0"/>
        </c:ser>
        <c:ser>
          <c:idx val="5"/>
          <c:order val="5"/>
          <c:tx>
            <c:v>Sweden</c:v>
          </c:tx>
          <c:spPr>
            <a:ln w="19050">
              <a:solidFill>
                <a:srgbClr val="F58220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F58220"/>
              </a:solidFill>
              <a:ln w="12700">
                <a:solidFill>
                  <a:srgbClr val="F58220"/>
                </a:solidFill>
              </a:ln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Sheet1!$D$11:$P$11</c:f>
              <c:numCache>
                <c:formatCode>General</c:formatCode>
                <c:ptCount val="13"/>
                <c:pt idx="1">
                  <c:v>4.1299955779703099</c:v>
                </c:pt>
                <c:pt idx="3">
                  <c:v>3.8026741672551099</c:v>
                </c:pt>
                <c:pt idx="4">
                  <c:v>3.5750671656851298</c:v>
                </c:pt>
                <c:pt idx="5">
                  <c:v>3.5591424057774801</c:v>
                </c:pt>
                <c:pt idx="6">
                  <c:v>3.6841082126555502</c:v>
                </c:pt>
                <c:pt idx="7">
                  <c:v>3.4347850844108998</c:v>
                </c:pt>
                <c:pt idx="8">
                  <c:v>3.6951677735057702</c:v>
                </c:pt>
                <c:pt idx="9">
                  <c:v>3.61669655707566</c:v>
                </c:pt>
                <c:pt idx="10">
                  <c:v>3.3919385318069</c:v>
                </c:pt>
                <c:pt idx="11">
                  <c:v>3.3870864402479701</c:v>
                </c:pt>
                <c:pt idx="12">
                  <c:v>3.40622287629775</c:v>
                </c:pt>
              </c:numCache>
            </c:numRef>
          </c:val>
          <c:smooth val="0"/>
        </c:ser>
        <c:ser>
          <c:idx val="6"/>
          <c:order val="6"/>
          <c:tx>
            <c:v>UK</c:v>
          </c:tx>
          <c:spPr>
            <a:ln w="19050"/>
          </c:spPr>
          <c:marker>
            <c:symbol val="plus"/>
            <c:size val="5"/>
            <c:spPr>
              <a:ln w="12700"/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Sheet1!$D$12:$P$12</c:f>
              <c:numCache>
                <c:formatCode>General</c:formatCode>
                <c:ptCount val="13"/>
                <c:pt idx="0">
                  <c:v>1.7948840031647</c:v>
                </c:pt>
                <c:pt idx="1">
                  <c:v>1.7723594887044301</c:v>
                </c:pt>
                <c:pt idx="2">
                  <c:v>1.7779401090187901</c:v>
                </c:pt>
                <c:pt idx="3">
                  <c:v>1.7324931825543</c:v>
                </c:pt>
                <c:pt idx="4">
                  <c:v>1.6693020755700101</c:v>
                </c:pt>
                <c:pt idx="5">
                  <c:v>1.69816478335891</c:v>
                </c:pt>
                <c:pt idx="6">
                  <c:v>1.71940661720081</c:v>
                </c:pt>
                <c:pt idx="7">
                  <c:v>1.7506148587180099</c:v>
                </c:pt>
                <c:pt idx="8">
                  <c:v>1.75376083224469</c:v>
                </c:pt>
                <c:pt idx="9">
                  <c:v>1.8247741045140999</c:v>
                </c:pt>
                <c:pt idx="10">
                  <c:v>1.7744839679190101</c:v>
                </c:pt>
                <c:pt idx="11">
                  <c:v>1.78144582373903</c:v>
                </c:pt>
                <c:pt idx="12">
                  <c:v>1.72108322645278</c:v>
                </c:pt>
              </c:numCache>
            </c:numRef>
          </c:val>
          <c:smooth val="0"/>
        </c:ser>
        <c:ser>
          <c:idx val="7"/>
          <c:order val="7"/>
          <c:tx>
            <c:v>US</c:v>
          </c:tx>
          <c:spPr>
            <a:ln w="19050"/>
          </c:spPr>
          <c:marker>
            <c:symbol val="dot"/>
            <c:size val="5"/>
            <c:spPr>
              <a:ln w="12700"/>
            </c:spPr>
          </c:marker>
          <c:cat>
            <c:strRef>
              <c:f>Sheet1!$D$4:$P$4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Sheet1!$D$13:$P$13</c:f>
              <c:numCache>
                <c:formatCode>General</c:formatCode>
                <c:ptCount val="13"/>
                <c:pt idx="0">
                  <c:v>2.6192503182794402</c:v>
                </c:pt>
                <c:pt idx="1">
                  <c:v>2.63745964819817</c:v>
                </c:pt>
                <c:pt idx="2">
                  <c:v>2.54905192983734</c:v>
                </c:pt>
                <c:pt idx="3">
                  <c:v>2.5525268845225102</c:v>
                </c:pt>
                <c:pt idx="4">
                  <c:v>2.4895332736010398</c:v>
                </c:pt>
                <c:pt idx="5">
                  <c:v>2.5056737480336602</c:v>
                </c:pt>
                <c:pt idx="6">
                  <c:v>2.5496503799277002</c:v>
                </c:pt>
                <c:pt idx="7">
                  <c:v>2.6264372975698</c:v>
                </c:pt>
                <c:pt idx="8">
                  <c:v>2.7665061174024999</c:v>
                </c:pt>
                <c:pt idx="9">
                  <c:v>2.81594406952469</c:v>
                </c:pt>
                <c:pt idx="10">
                  <c:v>2.7382723972643999</c:v>
                </c:pt>
                <c:pt idx="11">
                  <c:v>2.7626401781920702</c:v>
                </c:pt>
                <c:pt idx="12">
                  <c:v>2.7919677923740802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362760"/>
        <c:axId val="384366288"/>
      </c:lineChart>
      <c:catAx>
        <c:axId val="384362760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crossAx val="384366288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384366288"/>
        <c:scaling>
          <c:orientation val="minMax"/>
          <c:max val="4"/>
          <c:min val="1.5"/>
        </c:scaling>
        <c:delete val="0"/>
        <c:axPos val="l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crossAx val="384362760"/>
        <c:crosses val="autoZero"/>
        <c:crossBetween val="midCat"/>
      </c:val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196896900274533E-2"/>
          <c:y val="0.90877766007933092"/>
          <c:w val="0.94280301908698461"/>
          <c:h val="7.4224810681519329E-2"/>
        </c:manualLayout>
      </c:layout>
      <c:overlay val="0"/>
      <c:txPr>
        <a:bodyPr/>
        <a:lstStyle/>
        <a:p>
          <a:pPr>
            <a:defRPr sz="1200"/>
          </a:pPr>
          <a:endParaRPr lang="nl-BE"/>
        </a:p>
      </c:txPr>
    </c:legend>
    <c:plotVisOnly val="1"/>
    <c:dispBlanksAs val="gap"/>
    <c:showDLblsOverMax val="0"/>
  </c:chart>
  <c:spPr>
    <a:solidFill>
      <a:sysClr val="window" lastClr="FFFFFF"/>
    </a:solidFill>
    <a:ln w="25400">
      <a:noFill/>
    </a:ln>
  </c:spPr>
  <c:txPr>
    <a:bodyPr/>
    <a:lstStyle/>
    <a:p>
      <a:pPr>
        <a:defRPr sz="10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nl-B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472090206207412E-2"/>
          <c:y val="2.0043486478805442E-2"/>
          <c:w val="0.91531491715130786"/>
          <c:h val="0.83094767344619624"/>
        </c:manualLayout>
      </c:layout>
      <c:barChart>
        <c:barDir val="col"/>
        <c:grouping val="stacked"/>
        <c:varyColors val="0"/>
        <c:ser>
          <c:idx val="0"/>
          <c:order val="0"/>
          <c:tx>
            <c:v>Direct support</c:v>
          </c:tx>
          <c:spPr>
            <a:ln w="25400"/>
          </c:spPr>
          <c:invertIfNegative val="0"/>
          <c:cat>
            <c:strRef>
              <c:f>Sheet1!$G$6:$G$40</c:f>
              <c:strCache>
                <c:ptCount val="35"/>
                <c:pt idx="0">
                  <c:v>MEX</c:v>
                </c:pt>
                <c:pt idx="1">
                  <c:v>CHL</c:v>
                </c:pt>
                <c:pt idx="2">
                  <c:v>CHE</c:v>
                </c:pt>
                <c:pt idx="3">
                  <c:v>SVK</c:v>
                </c:pt>
                <c:pt idx="4">
                  <c:v>POL</c:v>
                </c:pt>
                <c:pt idx="5">
                  <c:v>LUX</c:v>
                </c:pt>
                <c:pt idx="6">
                  <c:v>ZAF</c:v>
                </c:pt>
                <c:pt idx="7">
                  <c:v>FIN</c:v>
                </c:pt>
                <c:pt idx="8">
                  <c:v>ITA</c:v>
                </c:pt>
                <c:pt idx="9">
                  <c:v>NZL</c:v>
                </c:pt>
                <c:pt idx="10">
                  <c:v>TUR</c:v>
                </c:pt>
                <c:pt idx="11">
                  <c:v>DEU</c:v>
                </c:pt>
                <c:pt idx="12">
                  <c:v>CHN</c:v>
                </c:pt>
                <c:pt idx="13">
                  <c:v>DNK</c:v>
                </c:pt>
                <c:pt idx="14">
                  <c:v>EST</c:v>
                </c:pt>
                <c:pt idx="15">
                  <c:v>JPN</c:v>
                </c:pt>
                <c:pt idx="16">
                  <c:v>SWE</c:v>
                </c:pt>
                <c:pt idx="17">
                  <c:v>ESP</c:v>
                </c:pt>
                <c:pt idx="18">
                  <c:v>BRA</c:v>
                </c:pt>
                <c:pt idx="19">
                  <c:v>NOR</c:v>
                </c:pt>
                <c:pt idx="20">
                  <c:v>PRT</c:v>
                </c:pt>
                <c:pt idx="21">
                  <c:v>AUS</c:v>
                </c:pt>
                <c:pt idx="22">
                  <c:v>GBR</c:v>
                </c:pt>
                <c:pt idx="23">
                  <c:v>CZE</c:v>
                </c:pt>
                <c:pt idx="24">
                  <c:v>CAN</c:v>
                </c:pt>
                <c:pt idx="25">
                  <c:v>NLD</c:v>
                </c:pt>
                <c:pt idx="26">
                  <c:v>IRL</c:v>
                </c:pt>
                <c:pt idx="27">
                  <c:v>HUN</c:v>
                </c:pt>
                <c:pt idx="28">
                  <c:v>AUT</c:v>
                </c:pt>
                <c:pt idx="29">
                  <c:v>USA</c:v>
                </c:pt>
                <c:pt idx="30">
                  <c:v>BEL</c:v>
                </c:pt>
                <c:pt idx="31">
                  <c:v>SVN</c:v>
                </c:pt>
                <c:pt idx="32">
                  <c:v>FRA</c:v>
                </c:pt>
                <c:pt idx="33">
                  <c:v>KOR</c:v>
                </c:pt>
                <c:pt idx="34">
                  <c:v>RUS</c:v>
                </c:pt>
              </c:strCache>
            </c:strRef>
          </c:cat>
          <c:val>
            <c:numRef>
              <c:f>Sheet1!$J$6:$J$40</c:f>
              <c:numCache>
                <c:formatCode>General</c:formatCode>
                <c:ptCount val="35"/>
                <c:pt idx="0">
                  <c:v>0.01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  <c:pt idx="4">
                  <c:v>0.03</c:v>
                </c:pt>
                <c:pt idx="5">
                  <c:v>0.04</c:v>
                </c:pt>
                <c:pt idx="6">
                  <c:v>0.02</c:v>
                </c:pt>
                <c:pt idx="7">
                  <c:v>7.0000000000000007E-2</c:v>
                </c:pt>
                <c:pt idx="8">
                  <c:v>0.05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0.09</c:v>
                </c:pt>
                <c:pt idx="12">
                  <c:v>0.05</c:v>
                </c:pt>
                <c:pt idx="13">
                  <c:v>0.05</c:v>
                </c:pt>
                <c:pt idx="14">
                  <c:v>0.11</c:v>
                </c:pt>
                <c:pt idx="15">
                  <c:v>0.03</c:v>
                </c:pt>
                <c:pt idx="16">
                  <c:v>0.11</c:v>
                </c:pt>
                <c:pt idx="17">
                  <c:v>0.1</c:v>
                </c:pt>
                <c:pt idx="18">
                  <c:v>0.1</c:v>
                </c:pt>
                <c:pt idx="19">
                  <c:v>0.09</c:v>
                </c:pt>
                <c:pt idx="20">
                  <c:v>0.05</c:v>
                </c:pt>
                <c:pt idx="21">
                  <c:v>0.02</c:v>
                </c:pt>
                <c:pt idx="22">
                  <c:v>0.08</c:v>
                </c:pt>
                <c:pt idx="23">
                  <c:v>0.13</c:v>
                </c:pt>
                <c:pt idx="24">
                  <c:v>0.03</c:v>
                </c:pt>
                <c:pt idx="25">
                  <c:v>0.09</c:v>
                </c:pt>
                <c:pt idx="26">
                  <c:v>7.0000000000000007E-2</c:v>
                </c:pt>
                <c:pt idx="27">
                  <c:v>0.13</c:v>
                </c:pt>
                <c:pt idx="28">
                  <c:v>0.14000000000000001</c:v>
                </c:pt>
                <c:pt idx="29">
                  <c:v>0.2</c:v>
                </c:pt>
                <c:pt idx="30">
                  <c:v>0.09</c:v>
                </c:pt>
                <c:pt idx="31">
                  <c:v>0.27</c:v>
                </c:pt>
                <c:pt idx="32">
                  <c:v>0.11</c:v>
                </c:pt>
                <c:pt idx="33">
                  <c:v>0.17</c:v>
                </c:pt>
                <c:pt idx="34">
                  <c:v>0.39</c:v>
                </c:pt>
              </c:numCache>
            </c:numRef>
          </c:val>
        </c:ser>
        <c:ser>
          <c:idx val="1"/>
          <c:order val="1"/>
          <c:tx>
            <c:v>Tax support</c:v>
          </c:tx>
          <c:spPr>
            <a:ln w="25400"/>
          </c:spPr>
          <c:invertIfNegative val="0"/>
          <c:cat>
            <c:strRef>
              <c:f>Sheet1!$G$6:$G$40</c:f>
              <c:strCache>
                <c:ptCount val="35"/>
                <c:pt idx="0">
                  <c:v>MEX</c:v>
                </c:pt>
                <c:pt idx="1">
                  <c:v>CHL</c:v>
                </c:pt>
                <c:pt idx="2">
                  <c:v>CHE</c:v>
                </c:pt>
                <c:pt idx="3">
                  <c:v>SVK</c:v>
                </c:pt>
                <c:pt idx="4">
                  <c:v>POL</c:v>
                </c:pt>
                <c:pt idx="5">
                  <c:v>LUX</c:v>
                </c:pt>
                <c:pt idx="6">
                  <c:v>ZAF</c:v>
                </c:pt>
                <c:pt idx="7">
                  <c:v>FIN</c:v>
                </c:pt>
                <c:pt idx="8">
                  <c:v>ITA</c:v>
                </c:pt>
                <c:pt idx="9">
                  <c:v>NZL</c:v>
                </c:pt>
                <c:pt idx="10">
                  <c:v>TUR</c:v>
                </c:pt>
                <c:pt idx="11">
                  <c:v>DEU</c:v>
                </c:pt>
                <c:pt idx="12">
                  <c:v>CHN</c:v>
                </c:pt>
                <c:pt idx="13">
                  <c:v>DNK</c:v>
                </c:pt>
                <c:pt idx="14">
                  <c:v>EST</c:v>
                </c:pt>
                <c:pt idx="15">
                  <c:v>JPN</c:v>
                </c:pt>
                <c:pt idx="16">
                  <c:v>SWE</c:v>
                </c:pt>
                <c:pt idx="17">
                  <c:v>ESP</c:v>
                </c:pt>
                <c:pt idx="18">
                  <c:v>BRA</c:v>
                </c:pt>
                <c:pt idx="19">
                  <c:v>NOR</c:v>
                </c:pt>
                <c:pt idx="20">
                  <c:v>PRT</c:v>
                </c:pt>
                <c:pt idx="21">
                  <c:v>AUS</c:v>
                </c:pt>
                <c:pt idx="22">
                  <c:v>GBR</c:v>
                </c:pt>
                <c:pt idx="23">
                  <c:v>CZE</c:v>
                </c:pt>
                <c:pt idx="24">
                  <c:v>CAN</c:v>
                </c:pt>
                <c:pt idx="25">
                  <c:v>NLD</c:v>
                </c:pt>
                <c:pt idx="26">
                  <c:v>IRL</c:v>
                </c:pt>
                <c:pt idx="27">
                  <c:v>HUN</c:v>
                </c:pt>
                <c:pt idx="28">
                  <c:v>AUT</c:v>
                </c:pt>
                <c:pt idx="29">
                  <c:v>USA</c:v>
                </c:pt>
                <c:pt idx="30">
                  <c:v>BEL</c:v>
                </c:pt>
                <c:pt idx="31">
                  <c:v>SVN</c:v>
                </c:pt>
                <c:pt idx="32">
                  <c:v>FRA</c:v>
                </c:pt>
                <c:pt idx="33">
                  <c:v>KOR</c:v>
                </c:pt>
                <c:pt idx="34">
                  <c:v>RUS</c:v>
                </c:pt>
              </c:strCache>
            </c:strRef>
          </c:cat>
          <c:val>
            <c:numRef>
              <c:f>Sheet1!$K$6:$K$40</c:f>
              <c:numCache>
                <c:formatCode>General</c:formatCode>
                <c:ptCount val="35"/>
                <c:pt idx="0">
                  <c:v>0</c:v>
                </c:pt>
                <c:pt idx="1">
                  <c:v>3.0000000000000001E-3</c:v>
                </c:pt>
                <c:pt idx="2">
                  <c:v>0</c:v>
                </c:pt>
                <c:pt idx="3">
                  <c:v>1E-4</c:v>
                </c:pt>
                <c:pt idx="4">
                  <c:v>4.0000000000000002E-4</c:v>
                </c:pt>
                <c:pt idx="5">
                  <c:v>0</c:v>
                </c:pt>
                <c:pt idx="6">
                  <c:v>0.02</c:v>
                </c:pt>
                <c:pt idx="7">
                  <c:v>0</c:v>
                </c:pt>
                <c:pt idx="8">
                  <c:v>0.02</c:v>
                </c:pt>
                <c:pt idx="9">
                  <c:v>0</c:v>
                </c:pt>
                <c:pt idx="10">
                  <c:v>0.04</c:v>
                </c:pt>
                <c:pt idx="11">
                  <c:v>0</c:v>
                </c:pt>
                <c:pt idx="12">
                  <c:v>0.05</c:v>
                </c:pt>
                <c:pt idx="13">
                  <c:v>0.05</c:v>
                </c:pt>
                <c:pt idx="14">
                  <c:v>0</c:v>
                </c:pt>
                <c:pt idx="15">
                  <c:v>0.08</c:v>
                </c:pt>
                <c:pt idx="16">
                  <c:v>0</c:v>
                </c:pt>
                <c:pt idx="17">
                  <c:v>0.02</c:v>
                </c:pt>
                <c:pt idx="18">
                  <c:v>0.03</c:v>
                </c:pt>
                <c:pt idx="19">
                  <c:v>0.05</c:v>
                </c:pt>
                <c:pt idx="20">
                  <c:v>0.09</c:v>
                </c:pt>
                <c:pt idx="21">
                  <c:v>0.13</c:v>
                </c:pt>
                <c:pt idx="22">
                  <c:v>0.08</c:v>
                </c:pt>
                <c:pt idx="23">
                  <c:v>0.06</c:v>
                </c:pt>
                <c:pt idx="24">
                  <c:v>0.18</c:v>
                </c:pt>
                <c:pt idx="25">
                  <c:v>0.13</c:v>
                </c:pt>
                <c:pt idx="26">
                  <c:v>0.16</c:v>
                </c:pt>
                <c:pt idx="27">
                  <c:v>0.11</c:v>
                </c:pt>
                <c:pt idx="28">
                  <c:v>0.1</c:v>
                </c:pt>
                <c:pt idx="29">
                  <c:v>0.06</c:v>
                </c:pt>
                <c:pt idx="30">
                  <c:v>0.18</c:v>
                </c:pt>
                <c:pt idx="31">
                  <c:v>0.09</c:v>
                </c:pt>
                <c:pt idx="32">
                  <c:v>0.26</c:v>
                </c:pt>
                <c:pt idx="33">
                  <c:v>0.23</c:v>
                </c:pt>
                <c:pt idx="34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8688776"/>
        <c:axId val="388687208"/>
      </c:barChart>
      <c:lineChart>
        <c:grouping val="standard"/>
        <c:varyColors val="0"/>
        <c:ser>
          <c:idx val="2"/>
          <c:order val="2"/>
          <c:tx>
            <c:v>BERD</c:v>
          </c:tx>
          <c:val>
            <c:numRef>
              <c:f>Sheet1!$L$6:$L$40</c:f>
              <c:numCache>
                <c:formatCode>#,##0.000</c:formatCode>
                <c:ptCount val="35"/>
                <c:pt idx="0">
                  <c:v>0.17</c:v>
                </c:pt>
                <c:pt idx="1">
                  <c:v>0.11</c:v>
                </c:pt>
                <c:pt idx="2">
                  <c:v>2.0499999999999998</c:v>
                </c:pt>
                <c:pt idx="3">
                  <c:v>0.34</c:v>
                </c:pt>
                <c:pt idx="4">
                  <c:v>0.23</c:v>
                </c:pt>
                <c:pt idx="5">
                  <c:v>1.3</c:v>
                </c:pt>
                <c:pt idx="6">
                  <c:v>0.36</c:v>
                </c:pt>
                <c:pt idx="7">
                  <c:v>2.36</c:v>
                </c:pt>
                <c:pt idx="8">
                  <c:v>0.66</c:v>
                </c:pt>
                <c:pt idx="9">
                  <c:v>0.57999999999999996</c:v>
                </c:pt>
                <c:pt idx="10">
                  <c:v>0.37</c:v>
                </c:pt>
                <c:pt idx="11">
                  <c:v>1.96</c:v>
                </c:pt>
                <c:pt idx="12">
                  <c:v>1.22</c:v>
                </c:pt>
                <c:pt idx="13">
                  <c:v>1.98</c:v>
                </c:pt>
                <c:pt idx="14">
                  <c:v>1.24</c:v>
                </c:pt>
                <c:pt idx="15">
                  <c:v>2.57</c:v>
                </c:pt>
                <c:pt idx="16">
                  <c:v>2.2200000000000002</c:v>
                </c:pt>
                <c:pt idx="17">
                  <c:v>0.69</c:v>
                </c:pt>
                <c:pt idx="18">
                  <c:v>0.48</c:v>
                </c:pt>
                <c:pt idx="19" formatCode="#,##0.0000">
                  <c:v>0.86</c:v>
                </c:pt>
                <c:pt idx="20">
                  <c:v>0.68</c:v>
                </c:pt>
                <c:pt idx="21">
                  <c:v>1.23</c:v>
                </c:pt>
                <c:pt idx="22">
                  <c:v>1.03</c:v>
                </c:pt>
                <c:pt idx="23">
                  <c:v>0.96</c:v>
                </c:pt>
                <c:pt idx="24">
                  <c:v>0.88</c:v>
                </c:pt>
                <c:pt idx="25">
                  <c:v>1.1399999999999999</c:v>
                </c:pt>
                <c:pt idx="26">
                  <c:v>1.1399999999999999</c:v>
                </c:pt>
                <c:pt idx="27">
                  <c:v>0.84</c:v>
                </c:pt>
                <c:pt idx="28">
                  <c:v>1.84</c:v>
                </c:pt>
                <c:pt idx="29">
                  <c:v>1.9</c:v>
                </c:pt>
                <c:pt idx="30">
                  <c:v>1.45</c:v>
                </c:pt>
                <c:pt idx="31">
                  <c:v>1.95</c:v>
                </c:pt>
                <c:pt idx="32">
                  <c:v>1.44</c:v>
                </c:pt>
                <c:pt idx="33">
                  <c:v>2.87</c:v>
                </c:pt>
                <c:pt idx="34">
                  <c:v>0.66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8689952"/>
        <c:axId val="388692304"/>
      </c:lineChart>
      <c:catAx>
        <c:axId val="388688776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388687208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388687208"/>
        <c:scaling>
          <c:orientation val="minMax"/>
        </c:scaling>
        <c:delete val="0"/>
        <c:axPos val="l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388688776"/>
        <c:crosses val="autoZero"/>
        <c:crossBetween val="between"/>
      </c:valAx>
      <c:valAx>
        <c:axId val="388692304"/>
        <c:scaling>
          <c:orientation val="minMax"/>
        </c:scaling>
        <c:delete val="0"/>
        <c:axPos val="r"/>
        <c:numFmt formatCode="#,##0.000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nl-BE"/>
          </a:p>
        </c:txPr>
        <c:crossAx val="388689952"/>
        <c:crosses val="max"/>
        <c:crossBetween val="between"/>
      </c:valAx>
      <c:catAx>
        <c:axId val="388689952"/>
        <c:scaling>
          <c:orientation val="minMax"/>
        </c:scaling>
        <c:delete val="1"/>
        <c:axPos val="b"/>
        <c:majorTickMark val="out"/>
        <c:minorTickMark val="none"/>
        <c:tickLblPos val="nextTo"/>
        <c:crossAx val="388692304"/>
        <c:crosses val="autoZero"/>
        <c:auto val="1"/>
        <c:lblAlgn val="ctr"/>
        <c:lblOffset val="100"/>
        <c:noMultiLvlLbl val="0"/>
      </c:cat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7417608704817455"/>
          <c:y val="0.93029639615494386"/>
          <c:w val="0.698004351675509"/>
          <c:h val="6.4557165748364898E-2"/>
        </c:manualLayout>
      </c:layout>
      <c:overlay val="0"/>
      <c:txPr>
        <a:bodyPr/>
        <a:lstStyle/>
        <a:p>
          <a:pPr>
            <a:defRPr sz="1200"/>
          </a:pPr>
          <a:endParaRPr lang="nl-BE"/>
        </a:p>
      </c:txPr>
    </c:legend>
    <c:plotVisOnly val="1"/>
    <c:dispBlanksAs val="gap"/>
    <c:showDLblsOverMax val="0"/>
  </c:chart>
  <c:spPr>
    <a:solidFill>
      <a:schemeClr val="bg1"/>
    </a:solidFill>
    <a:ln w="25400">
      <a:noFill/>
    </a:ln>
  </c:spPr>
  <c:txPr>
    <a:bodyPr/>
    <a:lstStyle/>
    <a:p>
      <a:pPr>
        <a:defRPr sz="10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nl-B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7011864981962E-2"/>
          <c:y val="2.0043486478805442E-2"/>
          <c:w val="0.90808030183558641"/>
          <c:h val="0.8276759577358076"/>
        </c:manualLayout>
      </c:layout>
      <c:lineChart>
        <c:grouping val="standard"/>
        <c:varyColors val="0"/>
        <c:ser>
          <c:idx val="0"/>
          <c:order val="0"/>
          <c:tx>
            <c:v>Cooperation</c:v>
          </c:tx>
          <c:spPr>
            <a:ln w="19050"/>
          </c:spPr>
          <c:marker>
            <c:symbol val="triangle"/>
            <c:size val="8"/>
            <c:spPr>
              <a:solidFill>
                <a:sysClr val="window" lastClr="FFFFFF"/>
              </a:solidFill>
              <a:ln w="0"/>
            </c:spPr>
          </c:marker>
          <c:cat>
            <c:numRef>
              <c:f>Sheet1!$R$3:$W$3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Sheet1!$R$4:$W$4</c:f>
              <c:numCache>
                <c:formatCode>General</c:formatCode>
                <c:ptCount val="6"/>
                <c:pt idx="0">
                  <c:v>20.239999999999998</c:v>
                </c:pt>
                <c:pt idx="1">
                  <c:v>24.57</c:v>
                </c:pt>
                <c:pt idx="2">
                  <c:v>26.87</c:v>
                </c:pt>
                <c:pt idx="3">
                  <c:v>27.18</c:v>
                </c:pt>
                <c:pt idx="4">
                  <c:v>29.83</c:v>
                </c:pt>
                <c:pt idx="5">
                  <c:v>28.6</c:v>
                </c:pt>
              </c:numCache>
            </c:numRef>
          </c:val>
          <c:smooth val="0"/>
        </c:ser>
        <c:ser>
          <c:idx val="1"/>
          <c:order val="1"/>
          <c:tx>
            <c:v>YIC</c:v>
          </c:tx>
          <c:spPr>
            <a:ln w="19050"/>
          </c:spPr>
          <c:marker>
            <c:symbol val="diamond"/>
            <c:size val="8"/>
            <c:spPr>
              <a:solidFill>
                <a:sysClr val="window" lastClr="FFFFFF"/>
              </a:solidFill>
              <a:ln w="6350"/>
            </c:spPr>
          </c:marker>
          <c:cat>
            <c:numRef>
              <c:f>Sheet1!$R$3:$W$3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Sheet1!$R$5:$W$5</c:f>
              <c:numCache>
                <c:formatCode>General</c:formatCode>
                <c:ptCount val="6"/>
                <c:pt idx="0">
                  <c:v>8.34</c:v>
                </c:pt>
                <c:pt idx="1">
                  <c:v>12.84</c:v>
                </c:pt>
                <c:pt idx="2">
                  <c:v>14</c:v>
                </c:pt>
                <c:pt idx="3">
                  <c:v>14.45</c:v>
                </c:pt>
                <c:pt idx="4">
                  <c:v>15.87</c:v>
                </c:pt>
                <c:pt idx="5">
                  <c:v>16.350000000000001</c:v>
                </c:pt>
              </c:numCache>
            </c:numRef>
          </c:val>
          <c:smooth val="0"/>
        </c:ser>
        <c:ser>
          <c:idx val="2"/>
          <c:order val="2"/>
          <c:tx>
            <c:v>PhDs &amp; civil engineers</c:v>
          </c:tx>
          <c:spPr>
            <a:ln w="19050"/>
          </c:spPr>
          <c:marker>
            <c:symbol val="square"/>
            <c:size val="7"/>
            <c:spPr>
              <a:solidFill>
                <a:sysClr val="window" lastClr="FFFFFF"/>
              </a:solidFill>
              <a:ln w="6350"/>
            </c:spPr>
          </c:marker>
          <c:cat>
            <c:numRef>
              <c:f>Sheet1!$R$3:$W$3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Sheet1!$R$6:$W$6</c:f>
              <c:numCache>
                <c:formatCode>General</c:formatCode>
                <c:ptCount val="6"/>
                <c:pt idx="0">
                  <c:v>79.44</c:v>
                </c:pt>
                <c:pt idx="1">
                  <c:v>143.49</c:v>
                </c:pt>
                <c:pt idx="2">
                  <c:v>155.16</c:v>
                </c:pt>
                <c:pt idx="3">
                  <c:v>161.63999999999999</c:v>
                </c:pt>
                <c:pt idx="4">
                  <c:v>190.04</c:v>
                </c:pt>
                <c:pt idx="5">
                  <c:v>196.58</c:v>
                </c:pt>
              </c:numCache>
            </c:numRef>
          </c:val>
          <c:smooth val="0"/>
        </c:ser>
        <c:ser>
          <c:idx val="3"/>
          <c:order val="3"/>
          <c:tx>
            <c:v>Masters</c:v>
          </c:tx>
          <c:spPr>
            <a:ln w="19050"/>
          </c:spPr>
          <c:marker>
            <c:symbol val="circle"/>
            <c:size val="7"/>
            <c:spPr>
              <a:solidFill>
                <a:sysClr val="window" lastClr="FFFFFF"/>
              </a:solidFill>
              <a:ln w="6350"/>
            </c:spPr>
          </c:marker>
          <c:cat>
            <c:numRef>
              <c:f>Sheet1!$R$3:$W$3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Sheet1!$R$7:$W$7</c:f>
              <c:numCache>
                <c:formatCode>General</c:formatCode>
                <c:ptCount val="6"/>
                <c:pt idx="0">
                  <c:v>52.92</c:v>
                </c:pt>
                <c:pt idx="1">
                  <c:v>119.15</c:v>
                </c:pt>
                <c:pt idx="2">
                  <c:v>130.74</c:v>
                </c:pt>
                <c:pt idx="3">
                  <c:v>156.44</c:v>
                </c:pt>
                <c:pt idx="4">
                  <c:v>187.08</c:v>
                </c:pt>
                <c:pt idx="5">
                  <c:v>205.7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595576"/>
        <c:axId val="444593224"/>
      </c:lineChart>
      <c:catAx>
        <c:axId val="444595576"/>
        <c:scaling>
          <c:orientation val="minMax"/>
        </c:scaling>
        <c:delete val="0"/>
        <c:axPos val="b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444593224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444593224"/>
        <c:scaling>
          <c:orientation val="minMax"/>
        </c:scaling>
        <c:delete val="0"/>
        <c:axPos val="l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444595576"/>
        <c:crosses val="autoZero"/>
        <c:crossBetween val="midCat"/>
      </c:val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196970837536325E-2"/>
          <c:y val="0.92155736124038812"/>
          <c:w val="0.94280301908698461"/>
          <c:h val="7.4224810681519329E-2"/>
        </c:manualLayout>
      </c:layout>
      <c:overlay val="0"/>
      <c:txPr>
        <a:bodyPr/>
        <a:lstStyle/>
        <a:p>
          <a:pPr>
            <a:defRPr sz="1200"/>
          </a:pPr>
          <a:endParaRPr lang="nl-BE"/>
        </a:p>
      </c:txPr>
    </c:legend>
    <c:plotVisOnly val="1"/>
    <c:dispBlanksAs val="gap"/>
    <c:showDLblsOverMax val="0"/>
  </c:chart>
  <c:spPr>
    <a:solidFill>
      <a:sysClr val="window" lastClr="FFFFFF"/>
    </a:solidFill>
    <a:ln w="25400">
      <a:noFill/>
    </a:ln>
  </c:spPr>
  <c:txPr>
    <a:bodyPr/>
    <a:lstStyle/>
    <a:p>
      <a:pPr>
        <a:defRPr sz="10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nl-B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7011864981962E-2"/>
          <c:y val="2.0043486478805442E-2"/>
          <c:w val="0.90808030183558641"/>
          <c:h val="0.8276759577358076"/>
        </c:manualLayout>
      </c:layout>
      <c:lineChart>
        <c:grouping val="standard"/>
        <c:varyColors val="0"/>
        <c:ser>
          <c:idx val="0"/>
          <c:order val="0"/>
          <c:tx>
            <c:v>Tax Credit</c:v>
          </c:tx>
          <c:spPr>
            <a:ln w="19050"/>
          </c:spPr>
          <c:marker>
            <c:symbol val="triangle"/>
            <c:size val="6"/>
            <c:spPr>
              <a:solidFill>
                <a:sysClr val="window" lastClr="FFFFFF"/>
              </a:solidFill>
              <a:ln w="0"/>
            </c:spPr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Sheet1!$D$6:$H$6</c:f>
              <c:numCache>
                <c:formatCode>General</c:formatCode>
                <c:ptCount val="5"/>
                <c:pt idx="0">
                  <c:v>134.58000000000001</c:v>
                </c:pt>
                <c:pt idx="1">
                  <c:v>225.77</c:v>
                </c:pt>
                <c:pt idx="2">
                  <c:v>308.62</c:v>
                </c:pt>
                <c:pt idx="3">
                  <c:v>346.56</c:v>
                </c:pt>
                <c:pt idx="4">
                  <c:v>351.72</c:v>
                </c:pt>
              </c:numCache>
            </c:numRef>
          </c:val>
          <c:smooth val="0"/>
        </c:ser>
        <c:ser>
          <c:idx val="1"/>
          <c:order val="1"/>
          <c:tx>
            <c:v>Patent Income deduction</c:v>
          </c:tx>
          <c:spPr>
            <a:ln w="19050"/>
          </c:spPr>
          <c:marker>
            <c:symbol val="diamond"/>
            <c:size val="6"/>
            <c:spPr>
              <a:solidFill>
                <a:sysClr val="window" lastClr="FFFFFF"/>
              </a:solidFill>
              <a:ln w="6350"/>
            </c:spPr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Sheet1!$D$8:$H$8</c:f>
              <c:numCache>
                <c:formatCode>General</c:formatCode>
                <c:ptCount val="5"/>
                <c:pt idx="0">
                  <c:v>13.14</c:v>
                </c:pt>
                <c:pt idx="1">
                  <c:v>183.44</c:v>
                </c:pt>
                <c:pt idx="2">
                  <c:v>219.46</c:v>
                </c:pt>
                <c:pt idx="3">
                  <c:v>113.75</c:v>
                </c:pt>
                <c:pt idx="4">
                  <c:v>192.58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590480"/>
        <c:axId val="444594400"/>
      </c:lineChart>
      <c:catAx>
        <c:axId val="444590480"/>
        <c:scaling>
          <c:orientation val="minMax"/>
        </c:scaling>
        <c:delete val="0"/>
        <c:axPos val="b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444594400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444594400"/>
        <c:scaling>
          <c:orientation val="minMax"/>
        </c:scaling>
        <c:delete val="0"/>
        <c:axPos val="l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444590480"/>
        <c:crosses val="autoZero"/>
        <c:crossBetween val="midCat"/>
      </c:val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196850393700795E-2"/>
          <c:y val="0.92513759399706941"/>
          <c:w val="0.94280301908698461"/>
          <c:h val="7.4224810681519329E-2"/>
        </c:manualLayout>
      </c:layout>
      <c:overlay val="0"/>
      <c:txPr>
        <a:bodyPr/>
        <a:lstStyle/>
        <a:p>
          <a:pPr>
            <a:defRPr sz="1200"/>
          </a:pPr>
          <a:endParaRPr lang="nl-BE"/>
        </a:p>
      </c:txPr>
    </c:legend>
    <c:plotVisOnly val="1"/>
    <c:dispBlanksAs val="gap"/>
    <c:showDLblsOverMax val="0"/>
  </c:chart>
  <c:spPr>
    <a:solidFill>
      <a:sysClr val="window" lastClr="FFFFFF"/>
    </a:solidFill>
    <a:ln w="25400">
      <a:noFill/>
    </a:ln>
  </c:spPr>
  <c:txPr>
    <a:bodyPr/>
    <a:lstStyle/>
    <a:p>
      <a:pPr>
        <a:defRPr sz="10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nl-B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7011864981962E-2"/>
          <c:y val="2.0043486478805442E-2"/>
          <c:w val="0.90808030183558641"/>
          <c:h val="0.8276759577358076"/>
        </c:manualLayout>
      </c:layout>
      <c:lineChart>
        <c:grouping val="standard"/>
        <c:varyColors val="0"/>
        <c:ser>
          <c:idx val="0"/>
          <c:order val="0"/>
          <c:tx>
            <c:strRef>
              <c:f>'CE4.2'!$V$11</c:f>
              <c:strCache>
                <c:ptCount val="1"/>
                <c:pt idx="0">
                  <c:v>Basic research</c:v>
                </c:pt>
              </c:strCache>
            </c:strRef>
          </c:tx>
          <c:spPr>
            <a:ln w="19050"/>
          </c:spPr>
          <c:marker>
            <c:symbol val="triangle"/>
            <c:size val="6"/>
            <c:spPr>
              <a:solidFill>
                <a:sysClr val="window" lastClr="FFFFFF"/>
              </a:solidFill>
              <a:ln w="0"/>
            </c:spPr>
          </c:marker>
          <c:cat>
            <c:numRef>
              <c:f>'CE4.2'!$W$10:$AO$10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'CE4.2'!$W$11:$AO$11</c:f>
              <c:numCache>
                <c:formatCode>General</c:formatCode>
                <c:ptCount val="19"/>
                <c:pt idx="0">
                  <c:v>5.951770945646731E-2</c:v>
                </c:pt>
                <c:pt idx="1">
                  <c:v>6.0002138832192825E-2</c:v>
                </c:pt>
                <c:pt idx="2">
                  <c:v>6.0099759494767507E-2</c:v>
                </c:pt>
                <c:pt idx="3">
                  <c:v>6.5499549199081658E-2</c:v>
                </c:pt>
                <c:pt idx="4">
                  <c:v>6.5335907627553411E-2</c:v>
                </c:pt>
                <c:pt idx="5">
                  <c:v>6.50947676929087E-2</c:v>
                </c:pt>
                <c:pt idx="6">
                  <c:v>6.2013213177258955E-2</c:v>
                </c:pt>
                <c:pt idx="7">
                  <c:v>5.9058015820566481E-2</c:v>
                </c:pt>
                <c:pt idx="8">
                  <c:v>6.1280662892641301E-2</c:v>
                </c:pt>
                <c:pt idx="9">
                  <c:v>8.7509430232183771E-2</c:v>
                </c:pt>
                <c:pt idx="10">
                  <c:v>9.2890274255094954E-2</c:v>
                </c:pt>
                <c:pt idx="11">
                  <c:v>9.3968307678151966E-2</c:v>
                </c:pt>
                <c:pt idx="12">
                  <c:v>9.730965502225275E-2</c:v>
                </c:pt>
                <c:pt idx="13">
                  <c:v>8.7301246937302762E-2</c:v>
                </c:pt>
                <c:pt idx="14">
                  <c:v>8.5851336119043248E-2</c:v>
                </c:pt>
                <c:pt idx="15">
                  <c:v>7.8665115188336673E-2</c:v>
                </c:pt>
                <c:pt idx="16">
                  <c:v>7.6721422993847363E-2</c:v>
                </c:pt>
                <c:pt idx="17">
                  <c:v>6.9158326283082466E-2</c:v>
                </c:pt>
                <c:pt idx="18">
                  <c:v>7.0355628183242161E-2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'CE4.2'!$V$12</c:f>
              <c:strCache>
                <c:ptCount val="1"/>
                <c:pt idx="0">
                  <c:v>Applied Research</c:v>
                </c:pt>
              </c:strCache>
            </c:strRef>
          </c:tx>
          <c:spPr>
            <a:ln w="19050"/>
          </c:spPr>
          <c:marker>
            <c:symbol val="diamond"/>
            <c:size val="6"/>
            <c:spPr>
              <a:solidFill>
                <a:sysClr val="window" lastClr="FFFFFF"/>
              </a:solidFill>
              <a:ln w="6350"/>
            </c:spPr>
          </c:marker>
          <c:cat>
            <c:numRef>
              <c:f>'CE4.2'!$W$10:$AO$10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'CE4.2'!$W$12:$AO$12</c:f>
              <c:numCache>
                <c:formatCode>General</c:formatCode>
                <c:ptCount val="19"/>
                <c:pt idx="0">
                  <c:v>0.18342077432159343</c:v>
                </c:pt>
                <c:pt idx="1">
                  <c:v>0.1849136814245573</c:v>
                </c:pt>
                <c:pt idx="2">
                  <c:v>0.18521452730190635</c:v>
                </c:pt>
                <c:pt idx="3">
                  <c:v>0.20185551731620613</c:v>
                </c:pt>
                <c:pt idx="4">
                  <c:v>0.20135120920295677</c:v>
                </c:pt>
                <c:pt idx="5">
                  <c:v>0.20060806780964188</c:v>
                </c:pt>
                <c:pt idx="6">
                  <c:v>0.19111137984002011</c:v>
                </c:pt>
                <c:pt idx="7">
                  <c:v>0.18200409744646417</c:v>
                </c:pt>
                <c:pt idx="8">
                  <c:v>0.18885381748318322</c:v>
                </c:pt>
                <c:pt idx="9">
                  <c:v>0.26968523486893808</c:v>
                </c:pt>
                <c:pt idx="10">
                  <c:v>0.2701906565629737</c:v>
                </c:pt>
                <c:pt idx="11">
                  <c:v>0.31300774436935486</c:v>
                </c:pt>
                <c:pt idx="12">
                  <c:v>0.31915674402167021</c:v>
                </c:pt>
                <c:pt idx="13">
                  <c:v>0.3632599562482704</c:v>
                </c:pt>
                <c:pt idx="14">
                  <c:v>0.36111382410773929</c:v>
                </c:pt>
                <c:pt idx="15">
                  <c:v>0.38970842062947186</c:v>
                </c:pt>
                <c:pt idx="16">
                  <c:v>0.38569491844586812</c:v>
                </c:pt>
                <c:pt idx="17">
                  <c:v>0.40193706694708475</c:v>
                </c:pt>
                <c:pt idx="18">
                  <c:v>0.36383795467758151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'CE4.2'!$V$13</c:f>
              <c:strCache>
                <c:ptCount val="1"/>
                <c:pt idx="0">
                  <c:v>Experimental development</c:v>
                </c:pt>
              </c:strCache>
            </c:strRef>
          </c:tx>
          <c:spPr>
            <a:ln w="19050"/>
          </c:spPr>
          <c:marker>
            <c:symbol val="square"/>
            <c:size val="5"/>
            <c:spPr>
              <a:solidFill>
                <a:sysClr val="window" lastClr="FFFFFF"/>
              </a:solidFill>
              <a:ln w="6350"/>
            </c:spPr>
          </c:marker>
          <c:cat>
            <c:numRef>
              <c:f>'CE4.2'!$W$10:$AO$10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'CE4.2'!$W$13:$AO$13</c:f>
              <c:numCache>
                <c:formatCode>General</c:formatCode>
                <c:ptCount val="19"/>
                <c:pt idx="0">
                  <c:v>0.75706151622193962</c:v>
                </c:pt>
                <c:pt idx="1">
                  <c:v>0.75508417974324982</c:v>
                </c:pt>
                <c:pt idx="2">
                  <c:v>0.75468571320332634</c:v>
                </c:pt>
                <c:pt idx="3">
                  <c:v>0.73264493348471227</c:v>
                </c:pt>
                <c:pt idx="4">
                  <c:v>0.73331288316948962</c:v>
                </c:pt>
                <c:pt idx="5">
                  <c:v>0.73429716449744942</c:v>
                </c:pt>
                <c:pt idx="6">
                  <c:v>0.74687540698272104</c:v>
                </c:pt>
                <c:pt idx="7">
                  <c:v>0.75893788673296925</c:v>
                </c:pt>
                <c:pt idx="8">
                  <c:v>0.74986551962417536</c:v>
                </c:pt>
                <c:pt idx="9">
                  <c:v>0.64280533489887703</c:v>
                </c:pt>
                <c:pt idx="10">
                  <c:v>0.63691906918193086</c:v>
                </c:pt>
                <c:pt idx="11">
                  <c:v>0.59302394795249291</c:v>
                </c:pt>
                <c:pt idx="12">
                  <c:v>0.58353360095607731</c:v>
                </c:pt>
                <c:pt idx="13">
                  <c:v>0.54943879681442753</c:v>
                </c:pt>
                <c:pt idx="14">
                  <c:v>0.55303483977321732</c:v>
                </c:pt>
                <c:pt idx="15">
                  <c:v>0.53162646418219217</c:v>
                </c:pt>
                <c:pt idx="16">
                  <c:v>0.53758365856028389</c:v>
                </c:pt>
                <c:pt idx="17">
                  <c:v>0.52890460676983275</c:v>
                </c:pt>
                <c:pt idx="18">
                  <c:v>0.56580641713917645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8690344"/>
        <c:axId val="388691912"/>
      </c:lineChart>
      <c:catAx>
        <c:axId val="388690344"/>
        <c:scaling>
          <c:orientation val="minMax"/>
        </c:scaling>
        <c:delete val="0"/>
        <c:axPos val="b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388691912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388691912"/>
        <c:scaling>
          <c:orientation val="minMax"/>
        </c:scaling>
        <c:delete val="0"/>
        <c:axPos val="l"/>
        <c:majorGridlines>
          <c:spPr>
            <a:ln w="9525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nl-BE"/>
          </a:p>
        </c:txPr>
        <c:crossAx val="388690344"/>
        <c:crosses val="autoZero"/>
        <c:crossBetween val="midCat"/>
      </c:val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196896900274533E-2"/>
          <c:y val="0.90877766007933092"/>
          <c:w val="0.94280301908698461"/>
          <c:h val="7.4224810681519329E-2"/>
        </c:manualLayout>
      </c:layout>
      <c:overlay val="0"/>
      <c:txPr>
        <a:bodyPr/>
        <a:lstStyle/>
        <a:p>
          <a:pPr>
            <a:defRPr sz="1200"/>
          </a:pPr>
          <a:endParaRPr lang="nl-BE"/>
        </a:p>
      </c:txPr>
    </c:legend>
    <c:plotVisOnly val="1"/>
    <c:dispBlanksAs val="gap"/>
    <c:showDLblsOverMax val="0"/>
  </c:chart>
  <c:spPr>
    <a:solidFill>
      <a:sysClr val="window" lastClr="FFFFFF"/>
    </a:solidFill>
    <a:ln w="25400">
      <a:noFill/>
    </a:ln>
  </c:spPr>
  <c:txPr>
    <a:bodyPr/>
    <a:lstStyle/>
    <a:p>
      <a:pPr>
        <a:defRPr sz="10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nl-BE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845C8-645A-45CD-BBC3-955A4C78D63D}" type="datetimeFigureOut">
              <a:rPr lang="en-GB" smtClean="0"/>
              <a:t>20/11/2015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A90A5-7B73-4C2C-904C-3293CEAB1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4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2B708-E78B-4C62-8840-2B032F24BB08}" type="datetimeFigureOut">
              <a:rPr lang="en-GB" smtClean="0"/>
              <a:pPr/>
              <a:t>20/11/2015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1E82B-BFC0-4B1B-A56F-D60945271B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3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13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36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37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41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131840" y="980728"/>
            <a:ext cx="5540152" cy="216024"/>
          </a:xfrm>
        </p:spPr>
        <p:txBody>
          <a:bodyPr/>
          <a:lstStyle>
            <a:lvl1pPr>
              <a:defRPr lang="fr-FR" sz="2400" kern="1200" dirty="0" smtClean="0">
                <a:solidFill>
                  <a:srgbClr val="FFFFFF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08104" y="4797152"/>
            <a:ext cx="3128392" cy="6229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aseline="0">
                <a:latin typeface="Trebuchet MS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>
          <a:xfrm>
            <a:off x="3995936" y="2636912"/>
            <a:ext cx="4680520" cy="936104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1"/>
          </p:nvPr>
        </p:nvSpPr>
        <p:spPr>
          <a:xfrm>
            <a:off x="3707904" y="1196752"/>
            <a:ext cx="4967785" cy="3600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kaftpowerpoint-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5564732"/>
            <a:ext cx="1524000" cy="115252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75" y="288032"/>
            <a:ext cx="7560000" cy="1196752"/>
          </a:xfrm>
        </p:spPr>
        <p:txBody>
          <a:bodyPr/>
          <a:lstStyle>
            <a:lvl1pPr algn="l">
              <a:defRPr sz="2400" b="1">
                <a:solidFill>
                  <a:srgbClr val="1B3B5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0"/>
          </p:nvPr>
        </p:nvSpPr>
        <p:spPr>
          <a:xfrm>
            <a:off x="1188024" y="1929465"/>
            <a:ext cx="6768352" cy="367196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3" name="Rounded Rectangle 12"/>
          <p:cNvSpPr/>
          <p:nvPr userDrawn="1"/>
        </p:nvSpPr>
        <p:spPr bwMode="auto">
          <a:xfrm>
            <a:off x="788400" y="1587600"/>
            <a:ext cx="7560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1"/>
          </p:nvPr>
        </p:nvSpPr>
        <p:spPr>
          <a:xfrm>
            <a:off x="787475" y="1587600"/>
            <a:ext cx="7560000" cy="4320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560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Espace réservé du tableau 8"/>
          <p:cNvSpPr>
            <a:spLocks noGrp="1"/>
          </p:cNvSpPr>
          <p:nvPr>
            <p:ph type="tbl" sz="quarter" idx="11"/>
          </p:nvPr>
        </p:nvSpPr>
        <p:spPr>
          <a:xfrm>
            <a:off x="3707904" y="1587600"/>
            <a:ext cx="4644000" cy="43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788400" y="158760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4752041" y="160505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38113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ounded Rectangle 6"/>
          <p:cNvSpPr/>
          <p:nvPr userDrawn="1"/>
        </p:nvSpPr>
        <p:spPr bwMode="auto">
          <a:xfrm>
            <a:off x="827584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ounded Rectangle 8"/>
          <p:cNvSpPr/>
          <p:nvPr userDrawn="1"/>
        </p:nvSpPr>
        <p:spPr bwMode="auto">
          <a:xfrm>
            <a:off x="4751641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1151949" y="1845617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7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5064131" y="1844824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149553" y="1857457"/>
            <a:ext cx="3816424" cy="377474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6" name="Rounded Rectangle 15"/>
          <p:cNvSpPr/>
          <p:nvPr userDrawn="1"/>
        </p:nvSpPr>
        <p:spPr bwMode="auto">
          <a:xfrm>
            <a:off x="3708000" y="1587600"/>
            <a:ext cx="4644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half" idx="12"/>
          </p:nvPr>
        </p:nvSpPr>
        <p:spPr>
          <a:xfrm>
            <a:off x="3708000" y="1587600"/>
            <a:ext cx="4644000" cy="4320000"/>
          </a:xfrm>
          <a:prstGeom prst="roundRect">
            <a:avLst/>
          </a:prstGeom>
          <a:solidFill>
            <a:srgbClr val="2D687E"/>
          </a:solidFill>
          <a:ln w="12700">
            <a:solidFill>
              <a:schemeClr val="tx1"/>
            </a:solidFill>
          </a:ln>
        </p:spPr>
        <p:txBody>
          <a:bodyPr lIns="144000" tIns="144000" rIns="144000" bIns="14400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757488"/>
            <a:ext cx="7772400" cy="201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Trebuchet MS" charset="0"/>
              </a:rPr>
              <a:t>Cliquez pour modifier le style du titre</a:t>
            </a:r>
            <a:endParaRPr lang="en-US" smtClean="0">
              <a:sym typeface="Trebuchet MS" charset="0"/>
            </a:endParaRPr>
          </a:p>
        </p:txBody>
      </p:sp>
      <p:pic>
        <p:nvPicPr>
          <p:cNvPr id="4" name="Picture 3" descr="kaftpowerpoint-righ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7533456"/>
          </a:xfrm>
          <a:prstGeom prst="rect">
            <a:avLst/>
          </a:prstGeom>
        </p:spPr>
      </p:pic>
      <p:sp>
        <p:nvSpPr>
          <p:cNvPr id="5" name="Rectangle 1"/>
          <p:cNvSpPr>
            <a:spLocks/>
          </p:cNvSpPr>
          <p:nvPr/>
        </p:nvSpPr>
        <p:spPr bwMode="auto">
          <a:xfrm>
            <a:off x="7847281" y="6344945"/>
            <a:ext cx="979435" cy="384721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cap="none" spc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Verdana Bold" charset="0"/>
                <a:cs typeface="Verdana Bold" charset="0"/>
                <a:sym typeface="Verdana Bold" charset="0"/>
              </a:rPr>
              <a:t>plan.be</a:t>
            </a:r>
            <a:endParaRPr lang="en-US" sz="2000" b="1" cap="none" spc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Verdana Bold" charset="0"/>
              <a:cs typeface="Verdana Bold" charset="0"/>
              <a:sym typeface="Verdana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11" r:id="rId4"/>
    <p:sldLayoutId id="2147483706" r:id="rId5"/>
    <p:sldLayoutId id="2147483713" r:id="rId6"/>
    <p:sldLayoutId id="2147483714" r:id="rId7"/>
    <p:sldLayoutId id="2147483707" r:id="rId8"/>
    <p:sldLayoutId id="2147483712" r:id="rId9"/>
  </p:sldLayoutIdLst>
  <p:transition/>
  <p:txStyles>
    <p:titleStyle>
      <a:lvl1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+mj-lt"/>
          <a:ea typeface="+mj-ea"/>
          <a:cs typeface="+mj-cs"/>
          <a:sym typeface="Trebuchet MS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9pPr>
    </p:titleStyle>
    <p:bodyStyle>
      <a:lvl1pPr marL="39688" algn="r" rtl="0" eaLnBrk="1" fontAlgn="base" hangingPunct="1">
        <a:spcBef>
          <a:spcPts val="40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Verdana" charset="0"/>
        </a:defRPr>
      </a:lvl1pPr>
      <a:lvl2pPr marL="496888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2pPr>
      <a:lvl3pPr marL="954088" algn="ctr" rtl="0" eaLnBrk="1" fontAlgn="base" hangingPunct="1">
        <a:spcBef>
          <a:spcPts val="400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3pPr>
      <a:lvl4pPr marL="1411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4pPr>
      <a:lvl5pPr marL="18684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5pPr>
      <a:lvl6pPr marL="23256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6pPr>
      <a:lvl7pPr marL="27828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7pPr>
      <a:lvl8pPr marL="32400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8pPr>
      <a:lvl9pPr marL="3697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437112"/>
            <a:ext cx="8928992" cy="838944"/>
          </a:xfrm>
        </p:spPr>
        <p:txBody>
          <a:bodyPr lIns="72000"/>
          <a:lstStyle/>
          <a:p>
            <a:pPr algn="ctr"/>
            <a:r>
              <a:rPr lang="en-GB" sz="2000" dirty="0" smtClean="0"/>
              <a:t>Michel Dumont </a:t>
            </a:r>
            <a:r>
              <a:rPr lang="en-GB" sz="2000" dirty="0"/>
              <a:t>(Bureau </a:t>
            </a:r>
            <a:r>
              <a:rPr lang="en-GB" sz="2000" dirty="0" err="1"/>
              <a:t>fédéral</a:t>
            </a:r>
            <a:r>
              <a:rPr lang="en-GB" sz="2000" dirty="0"/>
              <a:t> du Plan) </a:t>
            </a:r>
            <a:endParaRPr lang="en-GB" sz="2000" dirty="0" smtClean="0"/>
          </a:p>
          <a:p>
            <a:pPr algn="ctr"/>
            <a:r>
              <a:rPr lang="fr-FR" sz="2000" dirty="0"/>
              <a:t>Congrès des économistes belges de langue française</a:t>
            </a:r>
            <a:r>
              <a:rPr lang="fr-FR" sz="2000" dirty="0" smtClean="0"/>
              <a:t>, </a:t>
            </a:r>
            <a:r>
              <a:rPr lang="fr-FR" sz="2000" dirty="0" err="1" smtClean="0"/>
              <a:t>ULg</a:t>
            </a:r>
            <a:r>
              <a:rPr lang="fr-FR" sz="2000" dirty="0"/>
              <a:t>, 26 novembre 2015</a:t>
            </a:r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4" y="1124744"/>
            <a:ext cx="8208912" cy="936104"/>
          </a:xfrm>
        </p:spPr>
        <p:txBody>
          <a:bodyPr/>
          <a:lstStyle/>
          <a:p>
            <a:pPr algn="ctr"/>
            <a:r>
              <a:rPr lang="fr-FR" sz="3600" b="1" dirty="0"/>
              <a:t>L’efficacité du soutien public pour la R&amp;D et l’innovation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Budgetary cost of partial exemption from advance payment of withholding </a:t>
            </a:r>
            <a:r>
              <a:rPr lang="en-GB" dirty="0" smtClean="0"/>
              <a:t>tax (2008-2013)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53981710"/>
              </p:ext>
            </p:extLst>
          </p:nvPr>
        </p:nvGraphicFramePr>
        <p:xfrm>
          <a:off x="467544" y="1196752"/>
          <a:ext cx="82809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4102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Budgetary cost of tax credit for R&amp;D investment and tax deduction 80% patent </a:t>
            </a:r>
            <a:r>
              <a:rPr lang="en-GB" dirty="0" smtClean="0"/>
              <a:t>income (2008-2012)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96150195"/>
              </p:ext>
            </p:extLst>
          </p:nvPr>
        </p:nvGraphicFramePr>
        <p:xfrm>
          <a:off x="395536" y="1268760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575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401831" cy="11967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/>
              <a:t>THE IMPACT OF PUBLIC SUPPORT ON R&amp;D OF PRIVATE COMPANIES</a:t>
            </a:r>
            <a:br>
              <a:rPr lang="en-US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67781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8399" y="288000"/>
            <a:ext cx="7744039" cy="1196752"/>
          </a:xfrm>
        </p:spPr>
        <p:txBody>
          <a:bodyPr/>
          <a:lstStyle/>
          <a:p>
            <a:pPr algn="ctr"/>
            <a:r>
              <a:rPr lang="en-GB" dirty="0" smtClean="0"/>
              <a:t>Selection bias vs. treatment effect</a:t>
            </a:r>
            <a:endParaRPr lang="nl-B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35292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72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/>
              <a:t>Bang for the buck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95537" y="1268760"/>
          <a:ext cx="8352926" cy="4824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536"/>
                <a:gridCol w="1681706"/>
                <a:gridCol w="1683228"/>
                <a:gridCol w="1683228"/>
                <a:gridCol w="1683228"/>
              </a:tblGrid>
              <a:tr h="66233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		</a:t>
                      </a:r>
                      <a:endParaRPr lang="en-GB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985" marR="6985" marT="6985" marB="6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Selection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Instrumental 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ECM 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(long term)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/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subsidy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0.59 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 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(without lag R&amp;D)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3.94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cooperation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2.02-2.28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Young Innovative 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Company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PhDs and civil engineers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0.50 -0.60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1.37-1.51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1.03 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(without lag R&amp;D)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 credit R&amp;D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 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 lag R&amp;D)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  <a:tr h="59460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 deduction 80% patent income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B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6985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092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46438" cy="1196752"/>
          </a:xfrm>
        </p:spPr>
        <p:txBody>
          <a:bodyPr/>
          <a:lstStyle/>
          <a:p>
            <a:pPr algn="ctr"/>
            <a:r>
              <a:rPr lang="en-US" dirty="0" smtClean="0"/>
              <a:t>Composition </a:t>
            </a:r>
            <a:r>
              <a:rPr lang="en-US" dirty="0" smtClean="0"/>
              <a:t>R&amp;D </a:t>
            </a:r>
            <a:r>
              <a:rPr lang="en-US" dirty="0"/>
              <a:t>expenditures in Belgium (1993-2011)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08893823"/>
              </p:ext>
            </p:extLst>
          </p:nvPr>
        </p:nvGraphicFramePr>
        <p:xfrm>
          <a:off x="395536" y="1412776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8674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401831" cy="11967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 smtClean="0"/>
              <a:t>CONCLUSIONS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27539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764704"/>
            <a:ext cx="7488832" cy="622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Robust evidence of additionality for regional subsidies and Master, somewhat less for  PhDs and </a:t>
            </a:r>
            <a:r>
              <a:rPr lang="en-GB" sz="2400" dirty="0" smtClean="0"/>
              <a:t>Cooperation. </a:t>
            </a:r>
            <a:endParaRPr lang="en-GB" sz="2400" dirty="0" smtClean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Few indications of </a:t>
            </a:r>
            <a:r>
              <a:rPr lang="en-GB" sz="2400" dirty="0" smtClean="0"/>
              <a:t>impact </a:t>
            </a:r>
            <a:r>
              <a:rPr lang="en-GB" sz="2400" dirty="0" smtClean="0"/>
              <a:t>for YIC and tax credit </a:t>
            </a:r>
            <a:r>
              <a:rPr lang="en-GB" sz="2400" dirty="0" smtClean="0"/>
              <a:t>R&amp;D.</a:t>
            </a:r>
            <a:endParaRPr lang="en-GB" sz="2400" dirty="0" smtClean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No indications impact tax deduction of patent </a:t>
            </a:r>
            <a:r>
              <a:rPr lang="en-GB" sz="2400" dirty="0" smtClean="0"/>
              <a:t>income.</a:t>
            </a:r>
            <a:endParaRPr lang="en-GB" sz="2400" dirty="0" smtClean="0"/>
          </a:p>
          <a:p>
            <a:pPr algn="just">
              <a:lnSpc>
                <a:spcPts val="3800"/>
              </a:lnSpc>
              <a:spcBef>
                <a:spcPts val="1200"/>
              </a:spcBef>
            </a:pPr>
            <a:r>
              <a:rPr lang="en-GB" sz="2400" dirty="0" smtClean="0">
                <a:sym typeface="Wingdings" panose="05000000000000000000" pitchFamily="2" charset="2"/>
              </a:rPr>
              <a:t> specific characteristics of support matter</a:t>
            </a:r>
            <a:endParaRPr lang="en-GB" sz="2400" dirty="0" smtClean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 algn="just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369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124744"/>
            <a:ext cx="7488832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Combination of different schemes reduces additionality (cf. first evaluation</a:t>
            </a:r>
            <a:r>
              <a:rPr lang="en-GB" sz="2400" dirty="0" smtClean="0"/>
              <a:t>).</a:t>
            </a:r>
            <a:endParaRPr lang="en-GB" sz="2400" dirty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Indications of non-linear effects of support, generally decrease in additionality for higher rates of </a:t>
            </a:r>
            <a:r>
              <a:rPr lang="en-GB" sz="2400" dirty="0" smtClean="0"/>
              <a:t>support.</a:t>
            </a:r>
            <a:endParaRPr lang="en-GB" sz="2400" dirty="0" smtClean="0"/>
          </a:p>
          <a:p>
            <a:pPr marL="342900" indent="-342900" algn="just"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Subsidies, YIC scheme and tax deduction 80% patent income appear to shift R&amp;D from D to </a:t>
            </a:r>
            <a:r>
              <a:rPr lang="en-GB" sz="2400" dirty="0" smtClean="0"/>
              <a:t>R. </a:t>
            </a:r>
            <a:endParaRPr lang="en-GB" sz="2400" dirty="0" smtClean="0"/>
          </a:p>
          <a:p>
            <a:pPr marL="342900" indent="-342900" algn="just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594585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/>
              <a:t>Outline</a:t>
            </a:r>
            <a:endParaRPr lang="en-GB" sz="32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39552" y="1743718"/>
            <a:ext cx="8280920" cy="339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RATIONALE </a:t>
            </a:r>
            <a:r>
              <a:rPr lang="en-GB" sz="1800" dirty="0">
                <a:latin typeface="+mn-lt"/>
              </a:rPr>
              <a:t>FOR PUBLIC </a:t>
            </a:r>
            <a:r>
              <a:rPr lang="en-GB" sz="1800" dirty="0" smtClean="0">
                <a:latin typeface="+mn-lt"/>
              </a:rPr>
              <a:t>SUPPORT</a:t>
            </a:r>
          </a:p>
          <a:p>
            <a:pPr marL="342900" indent="-342900" algn="l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TRENDS IN R&amp;D EXPENDITURES AND PUBLIC </a:t>
            </a:r>
            <a:r>
              <a:rPr lang="en-US" sz="1800" dirty="0" smtClean="0">
                <a:latin typeface="+mn-lt"/>
              </a:rPr>
              <a:t>SUPPORT</a:t>
            </a:r>
          </a:p>
          <a:p>
            <a:pPr marL="342900" indent="-342900" algn="l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TAX INCENTIVES FOR R&amp;D IN </a:t>
            </a:r>
            <a:r>
              <a:rPr lang="en-US" sz="1800" dirty="0" smtClean="0">
                <a:latin typeface="+mn-lt"/>
              </a:rPr>
              <a:t>BELGIUM</a:t>
            </a:r>
          </a:p>
          <a:p>
            <a:pPr marL="342900" indent="-342900" algn="l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THE IMPACT OF PUBLIC SUPPORT ON R&amp;D OF PRIVATE </a:t>
            </a:r>
            <a:r>
              <a:rPr lang="en-US" sz="1800" dirty="0" smtClean="0">
                <a:latin typeface="+mn-lt"/>
              </a:rPr>
              <a:t>COMPANIES</a:t>
            </a:r>
          </a:p>
          <a:p>
            <a:pPr marL="342900" indent="-342900" algn="l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CONCLUSIONS</a:t>
            </a:r>
            <a:endParaRPr lang="en-GB" sz="1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560" y="1484752"/>
            <a:ext cx="8136904" cy="4680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Market failures in knowledge creation result in underinvestment in R&amp;D by private firms:</a:t>
            </a:r>
          </a:p>
          <a:p>
            <a:pPr marL="78263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err="1" smtClean="0"/>
              <a:t>Spillovers</a:t>
            </a:r>
            <a:r>
              <a:rPr lang="en-GB" dirty="0" smtClean="0"/>
              <a:t>: Private firms cannot fully appropriate all the benefits of own investment (social welfare &gt; </a:t>
            </a:r>
            <a:r>
              <a:rPr lang="en-GB" dirty="0"/>
              <a:t>private benefits</a:t>
            </a:r>
            <a:r>
              <a:rPr lang="en-GB" dirty="0" smtClean="0"/>
              <a:t>)</a:t>
            </a:r>
          </a:p>
          <a:p>
            <a:pPr marL="78263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Information asymmetry (capital markets): R&amp;D implies high risk and uncertainty </a:t>
            </a:r>
            <a:r>
              <a:rPr lang="en-GB" dirty="0" smtClean="0">
                <a:sym typeface="Wingdings" panose="05000000000000000000" pitchFamily="2" charset="2"/>
              </a:rPr>
              <a:t></a:t>
            </a:r>
            <a:r>
              <a:rPr lang="en-GB" dirty="0" smtClean="0"/>
              <a:t> credit constraints</a:t>
            </a:r>
            <a:endParaRPr lang="nl-BE" dirty="0" smtClean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dirty="0" smtClean="0"/>
              <a:t>BUT also possible overinvestment (patent race, rent transfer)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dirty="0" smtClean="0"/>
              <a:t>General view that public support is warranted </a:t>
            </a:r>
            <a:r>
              <a:rPr lang="en-GB" dirty="0" smtClean="0">
                <a:sym typeface="Wingdings" panose="05000000000000000000" pitchFamily="2" charset="2"/>
              </a:rPr>
              <a:t> patents, subsidies and tax benefits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/>
              <a:t>RATIONALE FOR PUBLIC SUPPORT</a:t>
            </a:r>
          </a:p>
        </p:txBody>
      </p:sp>
    </p:spTree>
    <p:extLst>
      <p:ext uri="{BB962C8B-B14F-4D97-AF65-F5344CB8AC3E}">
        <p14:creationId xmlns:p14="http://schemas.microsoft.com/office/powerpoint/2010/main" val="4162731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08920"/>
            <a:ext cx="7776864" cy="1196752"/>
          </a:xfrm>
        </p:spPr>
        <p:txBody>
          <a:bodyPr/>
          <a:lstStyle/>
          <a:p>
            <a:r>
              <a:rPr lang="en-US" dirty="0"/>
              <a:t>TRENDS IN R&amp;D EXPENDITURES AND PUBLIC SUPPORT</a:t>
            </a:r>
            <a:br>
              <a:rPr lang="en-US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48039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Evolution </a:t>
            </a:r>
            <a:r>
              <a:rPr lang="en-US" dirty="0"/>
              <a:t>of Gross Expenditures on R&amp;D as a percentage of GDP (2000-2012)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946313"/>
              </p:ext>
            </p:extLst>
          </p:nvPr>
        </p:nvGraphicFramePr>
        <p:xfrm>
          <a:off x="323528" y="1484783"/>
          <a:ext cx="8568952" cy="47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4716016" y="1556792"/>
            <a:ext cx="0" cy="3960440"/>
          </a:xfrm>
          <a:prstGeom prst="line">
            <a:avLst/>
          </a:prstGeom>
          <a:solidFill>
            <a:srgbClr val="1A142E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755576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Source: OECD STI 2013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83743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88000"/>
            <a:ext cx="7992888" cy="1196752"/>
          </a:xfrm>
        </p:spPr>
        <p:txBody>
          <a:bodyPr/>
          <a:lstStyle/>
          <a:p>
            <a:pPr algn="ctr"/>
            <a:r>
              <a:rPr lang="en-US" dirty="0" smtClean="0"/>
              <a:t>Direct </a:t>
            </a:r>
            <a:r>
              <a:rPr lang="en-US" dirty="0"/>
              <a:t>and indirect support for R&amp;D and BERD (% GDP)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Source: OECD STI 2013</a:t>
            </a:r>
            <a:endParaRPr lang="en-GB" sz="14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47475422"/>
              </p:ext>
            </p:extLst>
          </p:nvPr>
        </p:nvGraphicFramePr>
        <p:xfrm>
          <a:off x="395536" y="1412776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4261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08920"/>
            <a:ext cx="7776864" cy="1196752"/>
          </a:xfrm>
        </p:spPr>
        <p:txBody>
          <a:bodyPr/>
          <a:lstStyle/>
          <a:p>
            <a:pPr algn="ctr"/>
            <a:r>
              <a:rPr lang="en-US" dirty="0"/>
              <a:t>TAX INCENTIVES FOR R&amp;D IN BELGIUM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2417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764704"/>
            <a:ext cx="8064896" cy="4968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Partial </a:t>
            </a:r>
            <a:r>
              <a:rPr lang="en-GB" dirty="0"/>
              <a:t>exemption from advance payment of the withholding tax on the wages of (some) R&amp;D employees</a:t>
            </a:r>
            <a:r>
              <a:rPr lang="en-GB" dirty="0" smtClean="0"/>
              <a:t>:</a:t>
            </a:r>
          </a:p>
          <a:p>
            <a:pPr marL="782638" lvl="1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dirty="0" smtClean="0"/>
              <a:t>R&amp;D </a:t>
            </a:r>
            <a:r>
              <a:rPr lang="en-GB" dirty="0"/>
              <a:t>personnel in companies that cooperate in research with a university, a higher education institution in the European Economic Area or a scientific institution registered by the Council of Ministers (as of 1 October 2005</a:t>
            </a:r>
            <a:r>
              <a:rPr lang="en-GB" dirty="0" smtClean="0"/>
              <a:t>)</a:t>
            </a:r>
            <a:endParaRPr lang="en-GB" dirty="0"/>
          </a:p>
          <a:p>
            <a:pPr marL="782638" lvl="1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dirty="0" smtClean="0"/>
              <a:t>R&amp;D </a:t>
            </a:r>
            <a:r>
              <a:rPr lang="en-GB" dirty="0"/>
              <a:t>personnel employed by Young Innovative Companies (YIC)   (as of 1 July 2006</a:t>
            </a:r>
            <a:r>
              <a:rPr lang="en-GB" dirty="0" smtClean="0"/>
              <a:t>)</a:t>
            </a:r>
            <a:endParaRPr lang="en-GB" dirty="0"/>
          </a:p>
          <a:p>
            <a:pPr marL="782638" lvl="1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dirty="0" smtClean="0"/>
              <a:t>Researchers </a:t>
            </a:r>
            <a:r>
              <a:rPr lang="en-GB" dirty="0"/>
              <a:t>with a PhD degree in exact or applied sciences, doctor degree in (veterinary) medicine or a civil engineering degree (as of 1 January 2006</a:t>
            </a:r>
            <a:r>
              <a:rPr lang="en-GB" dirty="0" smtClean="0"/>
              <a:t>)</a:t>
            </a:r>
            <a:endParaRPr lang="en-GB" dirty="0"/>
          </a:p>
          <a:p>
            <a:pPr marL="782638" lvl="1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dirty="0" smtClean="0"/>
              <a:t>Researchers </a:t>
            </a:r>
            <a:r>
              <a:rPr lang="en-GB" dirty="0"/>
              <a:t>with a master's degree, with the exception of masters in social and human sciences (as of 1 January 2007</a:t>
            </a:r>
            <a:r>
              <a:rPr lang="en-GB" dirty="0" smtClean="0"/>
              <a:t>)</a:t>
            </a:r>
            <a:endParaRPr lang="en-GB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0789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560" y="836712"/>
            <a:ext cx="8064896" cy="4752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dirty="0"/>
              <a:t>Since tax year 2007, Belgian companies </a:t>
            </a:r>
            <a:r>
              <a:rPr lang="en-GB" dirty="0" smtClean="0"/>
              <a:t>can opt for </a:t>
            </a:r>
            <a:r>
              <a:rPr lang="en-GB" dirty="0"/>
              <a:t>a tax credit rather than the already existing tax deduction for investment in </a:t>
            </a:r>
            <a:r>
              <a:rPr lang="en-GB" dirty="0" smtClean="0"/>
              <a:t>R&amp;D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dirty="0"/>
              <a:t>Starting in tax year 2008, the federal government grants a deduction, from the taxable basis, of 80% of qualifying gross patent </a:t>
            </a:r>
            <a:r>
              <a:rPr lang="en-GB" dirty="0" smtClean="0"/>
              <a:t>income (e.g</a:t>
            </a:r>
            <a:r>
              <a:rPr lang="en-GB" dirty="0" smtClean="0"/>
              <a:t>. income from </a:t>
            </a:r>
            <a:r>
              <a:rPr lang="en-GB" dirty="0"/>
              <a:t>licensing to third parties). </a:t>
            </a:r>
            <a:endParaRPr lang="en-GB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0237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fp2011">
  <a:themeElements>
    <a:clrScheme name="BFP">
      <a:dk1>
        <a:srgbClr val="414141"/>
      </a:dk1>
      <a:lt1>
        <a:srgbClr val="FFFFFF"/>
      </a:lt1>
      <a:dk2>
        <a:srgbClr val="1B3B5A"/>
      </a:dk2>
      <a:lt2>
        <a:srgbClr val="FFFFFF"/>
      </a:lt2>
      <a:accent1>
        <a:srgbClr val="A5B1BE"/>
      </a:accent1>
      <a:accent2>
        <a:srgbClr val="FFC73B"/>
      </a:accent2>
      <a:accent3>
        <a:srgbClr val="2D687E"/>
      </a:accent3>
      <a:accent4>
        <a:srgbClr val="6DC3D2"/>
      </a:accent4>
      <a:accent5>
        <a:srgbClr val="1B3B5A"/>
      </a:accent5>
      <a:accent6>
        <a:srgbClr val="F58220"/>
      </a:accent6>
      <a:hlink>
        <a:srgbClr val="2D687E"/>
      </a:hlink>
      <a:folHlink>
        <a:srgbClr val="41414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9210</TotalTime>
  <Pages>0</Pages>
  <Words>605</Words>
  <Characters>0</Characters>
  <Application>Microsoft Office PowerPoint</Application>
  <PresentationFormat>On-screen Show (4:3)</PresentationFormat>
  <Lines>0</Lines>
  <Paragraphs>93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Gill Sans</vt:lpstr>
      <vt:lpstr>Times New Roman</vt:lpstr>
      <vt:lpstr>Trebuchet MS</vt:lpstr>
      <vt:lpstr>Verdana</vt:lpstr>
      <vt:lpstr>Verdana Bold</vt:lpstr>
      <vt:lpstr>Wingdings</vt:lpstr>
      <vt:lpstr>ヒラギノ角ゴ ProN W3</vt:lpstr>
      <vt:lpstr>bfp2011</vt:lpstr>
      <vt:lpstr>PowerPoint Presentation</vt:lpstr>
      <vt:lpstr>Outline</vt:lpstr>
      <vt:lpstr>RATIONALE FOR PUBLIC SUPPORT</vt:lpstr>
      <vt:lpstr>TRENDS IN R&amp;D EXPENDITURES AND PUBLIC SUPPORT </vt:lpstr>
      <vt:lpstr>Evolution of Gross Expenditures on R&amp;D as a percentage of GDP (2000-2012)</vt:lpstr>
      <vt:lpstr>Direct and indirect support for R&amp;D and BERD (% GDP) </vt:lpstr>
      <vt:lpstr>TAX INCENTIVES FOR R&amp;D IN BELGIUM  </vt:lpstr>
      <vt:lpstr>PowerPoint Presentation</vt:lpstr>
      <vt:lpstr>PowerPoint Presentation</vt:lpstr>
      <vt:lpstr>Budgetary cost of partial exemption from advance payment of withholding tax (2008-2013) </vt:lpstr>
      <vt:lpstr>Budgetary cost of tax credit for R&amp;D investment and tax deduction 80% patent income (2008-2012) </vt:lpstr>
      <vt:lpstr>THE IMPACT OF PUBLIC SUPPORT ON R&amp;D OF PRIVATE COMPANIES </vt:lpstr>
      <vt:lpstr>Selection bias vs. treatment effect</vt:lpstr>
      <vt:lpstr>Bang for the buck</vt:lpstr>
      <vt:lpstr>Composition R&amp;D expenditures in Belgium (1993-2011)</vt:lpstr>
      <vt:lpstr>CONCLUSIONS </vt:lpstr>
      <vt:lpstr>PowerPoint Presentation</vt:lpstr>
      <vt:lpstr>PowerPoint Presentation</vt:lpstr>
    </vt:vector>
  </TitlesOfParts>
  <Company>Dogstudio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</dc:creator>
  <cp:lastModifiedBy>Michel Dumont</cp:lastModifiedBy>
  <cp:revision>712</cp:revision>
  <cp:lastPrinted>2015-11-18T10:15:21Z</cp:lastPrinted>
  <dcterms:created xsi:type="dcterms:W3CDTF">2011-05-20T05:21:15Z</dcterms:created>
  <dcterms:modified xsi:type="dcterms:W3CDTF">2015-11-20T14:32:47Z</dcterms:modified>
</cp:coreProperties>
</file>