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4F5050"/>
    <a:srgbClr val="1B3B5A"/>
    <a:srgbClr val="2D3C5A"/>
    <a:srgbClr val="214A5B"/>
    <a:srgbClr val="2D687E"/>
    <a:srgbClr val="595959"/>
    <a:srgbClr val="FF7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71" autoAdjust="0"/>
  </p:normalViewPr>
  <p:slideViewPr>
    <p:cSldViewPr>
      <p:cViewPr varScale="1">
        <p:scale>
          <a:sx n="87" d="100"/>
          <a:sy n="87" d="100"/>
        </p:scale>
        <p:origin x="1286" y="-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nos%20textes\Pr&#233;paration%20graphiques%20article%20colloqu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r\Productivity%202015\nos%20textes\Pr&#233;paration%20graphiques%20article%20colloqu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r\Productivity%202015\Congr&#232;s%202015\Kegels_Chantal_graphique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967011864981962E-2"/>
          <c:y val="2.0043486478805442E-2"/>
          <c:w val="0.90808030183558641"/>
          <c:h val="0.8020367503346848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données!$A$4</c:f>
              <c:strCache>
                <c:ptCount val="1"/>
                <c:pt idx="0">
                  <c:v>Croissance de la productivité du travail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numRef>
              <c:f>données!$B$3:$AR$3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données!$B$4:$AR$4</c:f>
              <c:numCache>
                <c:formatCode>General</c:formatCode>
                <c:ptCount val="43"/>
                <c:pt idx="0">
                  <c:v>3.5918745117857309E-2</c:v>
                </c:pt>
                <c:pt idx="1">
                  <c:v>6.9629182726936634E-2</c:v>
                </c:pt>
                <c:pt idx="2">
                  <c:v>6.7721822640137264E-2</c:v>
                </c:pt>
                <c:pt idx="3">
                  <c:v>4.2808397893875361E-2</c:v>
                </c:pt>
                <c:pt idx="4">
                  <c:v>6.3852484476623061E-3</c:v>
                </c:pt>
                <c:pt idx="5">
                  <c:v>6.0536299443556763E-2</c:v>
                </c:pt>
                <c:pt idx="6">
                  <c:v>2.506847445009952E-2</c:v>
                </c:pt>
                <c:pt idx="7">
                  <c:v>3.7483573091149802E-2</c:v>
                </c:pt>
                <c:pt idx="8">
                  <c:v>2.378430024543432E-2</c:v>
                </c:pt>
                <c:pt idx="9">
                  <c:v>5.8111475679076818E-2</c:v>
                </c:pt>
                <c:pt idx="10">
                  <c:v>2.9882990377630314E-2</c:v>
                </c:pt>
                <c:pt idx="11">
                  <c:v>2.7958126231070635E-2</c:v>
                </c:pt>
                <c:pt idx="12">
                  <c:v>1.2841853934384417E-2</c:v>
                </c:pt>
                <c:pt idx="13">
                  <c:v>1.0426957933927561E-2</c:v>
                </c:pt>
                <c:pt idx="14">
                  <c:v>8.1797185879981527E-3</c:v>
                </c:pt>
                <c:pt idx="15">
                  <c:v>2.3853064466189178E-2</c:v>
                </c:pt>
                <c:pt idx="16">
                  <c:v>2.4699452495073881E-2</c:v>
                </c:pt>
                <c:pt idx="17">
                  <c:v>3.4841756121169132E-2</c:v>
                </c:pt>
                <c:pt idx="18">
                  <c:v>2.4493760771474582E-2</c:v>
                </c:pt>
                <c:pt idx="19">
                  <c:v>1.1760171638358186E-2</c:v>
                </c:pt>
                <c:pt idx="20">
                  <c:v>3.806479084215697E-2</c:v>
                </c:pt>
                <c:pt idx="21">
                  <c:v>3.1256457623280776E-2</c:v>
                </c:pt>
                <c:pt idx="22">
                  <c:v>2.5074058108758956E-2</c:v>
                </c:pt>
                <c:pt idx="23">
                  <c:v>3.6602470045000501E-2</c:v>
                </c:pt>
                <c:pt idx="24">
                  <c:v>-8.8610611338162393E-3</c:v>
                </c:pt>
                <c:pt idx="25">
                  <c:v>2.9844557538284633E-2</c:v>
                </c:pt>
                <c:pt idx="26">
                  <c:v>2.1722323663001752E-2</c:v>
                </c:pt>
                <c:pt idx="27">
                  <c:v>-4.365695168330963E-3</c:v>
                </c:pt>
                <c:pt idx="28">
                  <c:v>2.1075888305535306E-2</c:v>
                </c:pt>
                <c:pt idx="29">
                  <c:v>7.2380472882829228E-3</c:v>
                </c:pt>
                <c:pt idx="30">
                  <c:v>-3.4822277873791663E-4</c:v>
                </c:pt>
                <c:pt idx="31">
                  <c:v>2.1152334713997911E-2</c:v>
                </c:pt>
                <c:pt idx="32">
                  <c:v>1.2404871329757539E-2</c:v>
                </c:pt>
                <c:pt idx="33">
                  <c:v>2.7765229159148586E-2</c:v>
                </c:pt>
                <c:pt idx="34">
                  <c:v>9.3280300973477281E-3</c:v>
                </c:pt>
                <c:pt idx="35">
                  <c:v>8.9769723417125746E-3</c:v>
                </c:pt>
                <c:pt idx="36">
                  <c:v>1.0389200278784427E-2</c:v>
                </c:pt>
                <c:pt idx="37">
                  <c:v>-4.2965663603046211E-3</c:v>
                </c:pt>
                <c:pt idx="38">
                  <c:v>-1.2821280240218891E-2</c:v>
                </c:pt>
                <c:pt idx="39">
                  <c:v>1.4394412693708114E-2</c:v>
                </c:pt>
                <c:pt idx="40">
                  <c:v>-5.0831409616435286E-3</c:v>
                </c:pt>
                <c:pt idx="41">
                  <c:v>-2.6715988287842052E-3</c:v>
                </c:pt>
                <c:pt idx="42">
                  <c:v>3.3388646069743011E-3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données!$A$5</c:f>
              <c:strCache>
                <c:ptCount val="1"/>
                <c:pt idx="0">
                  <c:v>Trend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numRef>
              <c:f>données!$B$3:$AR$3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données!$B$5:$AR$5</c:f>
              <c:numCache>
                <c:formatCode>General</c:formatCode>
                <c:ptCount val="43"/>
                <c:pt idx="0">
                  <c:v>4.3668427302561819E-2</c:v>
                </c:pt>
                <c:pt idx="1">
                  <c:v>4.3460903829191544E-2</c:v>
                </c:pt>
                <c:pt idx="2">
                  <c:v>4.2760859833888665E-2</c:v>
                </c:pt>
                <c:pt idx="3">
                  <c:v>4.154251761380956E-2</c:v>
                </c:pt>
                <c:pt idx="4">
                  <c:v>4.0026964501233442E-2</c:v>
                </c:pt>
                <c:pt idx="5">
                  <c:v>3.8447049477669193E-2</c:v>
                </c:pt>
                <c:pt idx="6">
                  <c:v>3.669336633646747E-2</c:v>
                </c:pt>
                <c:pt idx="7">
                  <c:v>3.4875114299215637E-2</c:v>
                </c:pt>
                <c:pt idx="8">
                  <c:v>3.2984274351863352E-2</c:v>
                </c:pt>
                <c:pt idx="9">
                  <c:v>3.1038857875753889E-2</c:v>
                </c:pt>
                <c:pt idx="10">
                  <c:v>2.8964697880845325E-2</c:v>
                </c:pt>
                <c:pt idx="11">
                  <c:v>2.695440242040914E-2</c:v>
                </c:pt>
                <c:pt idx="12">
                  <c:v>2.5208246615692653E-2</c:v>
                </c:pt>
                <c:pt idx="13">
                  <c:v>2.3935280609706622E-2</c:v>
                </c:pt>
                <c:pt idx="14">
                  <c:v>2.321982938209266E-2</c:v>
                </c:pt>
                <c:pt idx="15">
                  <c:v>2.3010932610231016E-2</c:v>
                </c:pt>
                <c:pt idx="16">
                  <c:v>2.3106962995440572E-2</c:v>
                </c:pt>
                <c:pt idx="17">
                  <c:v>2.3315070396213722E-2</c:v>
                </c:pt>
                <c:pt idx="18">
                  <c:v>2.345828111325976E-2</c:v>
                </c:pt>
                <c:pt idx="19">
                  <c:v>2.3474176709277428E-2</c:v>
                </c:pt>
                <c:pt idx="20">
                  <c:v>2.3310718665591423E-2</c:v>
                </c:pt>
                <c:pt idx="21">
                  <c:v>2.2798235883117801E-2</c:v>
                </c:pt>
                <c:pt idx="22">
                  <c:v>2.1913943682484005E-2</c:v>
                </c:pt>
                <c:pt idx="23">
                  <c:v>2.0719586700939985E-2</c:v>
                </c:pt>
                <c:pt idx="24">
                  <c:v>1.930841937227501E-2</c:v>
                </c:pt>
                <c:pt idx="25">
                  <c:v>1.7930534527760722E-2</c:v>
                </c:pt>
                <c:pt idx="26">
                  <c:v>1.6549796358268809E-2</c:v>
                </c:pt>
                <c:pt idx="27">
                  <c:v>1.5248395163580231E-2</c:v>
                </c:pt>
                <c:pt idx="28">
                  <c:v>1.4159583749056903E-2</c:v>
                </c:pt>
                <c:pt idx="29">
                  <c:v>1.3218452716741824E-2</c:v>
                </c:pt>
                <c:pt idx="30">
                  <c:v>1.2429227078698091E-2</c:v>
                </c:pt>
                <c:pt idx="31">
                  <c:v>1.1736288995791933E-2</c:v>
                </c:pt>
                <c:pt idx="32">
                  <c:v>1.0955804380660794E-2</c:v>
                </c:pt>
                <c:pt idx="33">
                  <c:v>9.9980900069993606E-3</c:v>
                </c:pt>
                <c:pt idx="34">
                  <c:v>8.7883224032403451E-3</c:v>
                </c:pt>
                <c:pt idx="35">
                  <c:v>7.4278592562164736E-3</c:v>
                </c:pt>
                <c:pt idx="36">
                  <c:v>6.0230040569793086E-3</c:v>
                </c:pt>
                <c:pt idx="37">
                  <c:v>4.6949334240184992E-3</c:v>
                </c:pt>
                <c:pt idx="38">
                  <c:v>3.6076597156229351E-3</c:v>
                </c:pt>
                <c:pt idx="39">
                  <c:v>2.8344475412949155E-3</c:v>
                </c:pt>
                <c:pt idx="40">
                  <c:v>2.2831430468710501E-3</c:v>
                </c:pt>
                <c:pt idx="41">
                  <c:v>1.976823441812936E-3</c:v>
                </c:pt>
                <c:pt idx="42">
                  <c:v>1.8647991086060411E-3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473040"/>
        <c:axId val="457471472"/>
      </c:lineChart>
      <c:dateAx>
        <c:axId val="457473040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471472"/>
        <c:crosses val="autoZero"/>
        <c:auto val="1"/>
        <c:lblOffset val="0"/>
        <c:baseTimeUnit val="years"/>
        <c:majorUnit val="5"/>
        <c:majorTimeUnit val="years"/>
        <c:minorUnit val="5"/>
        <c:minorTimeUnit val="years"/>
      </c:dateAx>
      <c:valAx>
        <c:axId val="457471472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473040"/>
        <c:crosses val="autoZero"/>
        <c:crossBetween val="midCat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0056084216252143E-2"/>
          <c:y val="0.88968086032576388"/>
          <c:w val="0.94280301908698461"/>
          <c:h val="7.4224810681519329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60969568096187E-2"/>
          <c:y val="2.0043486478805442E-2"/>
          <c:w val="0.91684990362011165"/>
          <c:h val="0.82440022518326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données!$A$59</c:f>
              <c:strCache>
                <c:ptCount val="1"/>
                <c:pt idx="0">
                  <c:v>Belgique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données!$B$58:$C$58</c:f>
              <c:numCache>
                <c:formatCode>General</c:formatCode>
                <c:ptCount val="2"/>
                <c:pt idx="0">
                  <c:v>2000</c:v>
                </c:pt>
                <c:pt idx="1">
                  <c:v>2013</c:v>
                </c:pt>
              </c:numCache>
            </c:numRef>
          </c:cat>
          <c:val>
            <c:numRef>
              <c:f>données!$B$59:$C$59</c:f>
              <c:numCache>
                <c:formatCode>General</c:formatCode>
                <c:ptCount val="2"/>
                <c:pt idx="0">
                  <c:v>35.200000000000003</c:v>
                </c:pt>
                <c:pt idx="1">
                  <c:v>42.7</c:v>
                </c:pt>
              </c:numCache>
            </c:numRef>
          </c:val>
        </c:ser>
        <c:ser>
          <c:idx val="1"/>
          <c:order val="1"/>
          <c:tx>
            <c:strRef>
              <c:f>données!$A$60</c:f>
              <c:strCache>
                <c:ptCount val="1"/>
                <c:pt idx="0">
                  <c:v>Allemagne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données!$B$58:$C$58</c:f>
              <c:numCache>
                <c:formatCode>General</c:formatCode>
                <c:ptCount val="2"/>
                <c:pt idx="0">
                  <c:v>2000</c:v>
                </c:pt>
                <c:pt idx="1">
                  <c:v>2013</c:v>
                </c:pt>
              </c:numCache>
            </c:numRef>
          </c:cat>
          <c:val>
            <c:numRef>
              <c:f>données!$B$60:$C$60</c:f>
              <c:numCache>
                <c:formatCode>General</c:formatCode>
                <c:ptCount val="2"/>
                <c:pt idx="0">
                  <c:v>25.7</c:v>
                </c:pt>
                <c:pt idx="1">
                  <c:v>32.9</c:v>
                </c:pt>
              </c:numCache>
            </c:numRef>
          </c:val>
        </c:ser>
        <c:ser>
          <c:idx val="2"/>
          <c:order val="2"/>
          <c:tx>
            <c:strRef>
              <c:f>données!$A$61</c:f>
              <c:strCache>
                <c:ptCount val="1"/>
                <c:pt idx="0">
                  <c:v>France</c:v>
                </c:pt>
              </c:strCache>
            </c:strRef>
          </c:tx>
          <c:invertIfNegative val="0"/>
          <c:cat>
            <c:numRef>
              <c:f>données!$B$58:$C$58</c:f>
              <c:numCache>
                <c:formatCode>General</c:formatCode>
                <c:ptCount val="2"/>
                <c:pt idx="0">
                  <c:v>2000</c:v>
                </c:pt>
                <c:pt idx="1">
                  <c:v>2013</c:v>
                </c:pt>
              </c:numCache>
            </c:numRef>
          </c:cat>
          <c:val>
            <c:numRef>
              <c:f>données!$B$61:$C$61</c:f>
              <c:numCache>
                <c:formatCode>General</c:formatCode>
                <c:ptCount val="2"/>
                <c:pt idx="0">
                  <c:v>27.4</c:v>
                </c:pt>
                <c:pt idx="1">
                  <c:v>44.1</c:v>
                </c:pt>
              </c:numCache>
            </c:numRef>
          </c:val>
        </c:ser>
        <c:ser>
          <c:idx val="3"/>
          <c:order val="3"/>
          <c:tx>
            <c:strRef>
              <c:f>données!$A$62</c:f>
              <c:strCache>
                <c:ptCount val="1"/>
                <c:pt idx="0">
                  <c:v>Pays-Bas</c:v>
                </c:pt>
              </c:strCache>
            </c:strRef>
          </c:tx>
          <c:invertIfNegative val="0"/>
          <c:cat>
            <c:numRef>
              <c:f>données!$B$58:$C$58</c:f>
              <c:numCache>
                <c:formatCode>General</c:formatCode>
                <c:ptCount val="2"/>
                <c:pt idx="0">
                  <c:v>2000</c:v>
                </c:pt>
                <c:pt idx="1">
                  <c:v>2013</c:v>
                </c:pt>
              </c:numCache>
            </c:numRef>
          </c:cat>
          <c:val>
            <c:numRef>
              <c:f>données!$B$62:$C$62</c:f>
              <c:numCache>
                <c:formatCode>General</c:formatCode>
                <c:ptCount val="2"/>
                <c:pt idx="0">
                  <c:v>26.5</c:v>
                </c:pt>
                <c:pt idx="1">
                  <c:v>43.1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531728"/>
        <c:axId val="457532120"/>
      </c:barChart>
      <c:catAx>
        <c:axId val="45753172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32120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457532120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31728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0983191916444681E-2"/>
          <c:y val="0.91945961473413329"/>
          <c:w val="0.94669550204000763"/>
          <c:h val="6.327090142966169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967011864981962E-2"/>
          <c:y val="2.0043486478805442E-2"/>
          <c:w val="0.90808030183558641"/>
          <c:h val="0.8276759577358076"/>
        </c:manualLayout>
      </c:layout>
      <c:lineChart>
        <c:grouping val="standard"/>
        <c:varyColors val="0"/>
        <c:ser>
          <c:idx val="0"/>
          <c:order val="0"/>
          <c:tx>
            <c:strRef>
              <c:f>données!$A$10</c:f>
              <c:strCache>
                <c:ptCount val="1"/>
                <c:pt idx="0">
                  <c:v>Belgique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numRef>
              <c:f>données!$B$9:$AR$9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données!$B$10:$AR$10</c:f>
              <c:numCache>
                <c:formatCode>General</c:formatCode>
                <c:ptCount val="43"/>
                <c:pt idx="0">
                  <c:v>4.3668427302561819E-2</c:v>
                </c:pt>
                <c:pt idx="1">
                  <c:v>4.3460903829191544E-2</c:v>
                </c:pt>
                <c:pt idx="2">
                  <c:v>4.2760859833888665E-2</c:v>
                </c:pt>
                <c:pt idx="3">
                  <c:v>4.154251761380956E-2</c:v>
                </c:pt>
                <c:pt idx="4">
                  <c:v>4.0026964501233442E-2</c:v>
                </c:pt>
                <c:pt idx="5">
                  <c:v>3.8447049477669193E-2</c:v>
                </c:pt>
                <c:pt idx="6">
                  <c:v>3.669336633646747E-2</c:v>
                </c:pt>
                <c:pt idx="7">
                  <c:v>3.4875114299215637E-2</c:v>
                </c:pt>
                <c:pt idx="8">
                  <c:v>3.2984274351863352E-2</c:v>
                </c:pt>
                <c:pt idx="9">
                  <c:v>3.1038857875753889E-2</c:v>
                </c:pt>
                <c:pt idx="10">
                  <c:v>2.8964697880845325E-2</c:v>
                </c:pt>
                <c:pt idx="11">
                  <c:v>2.695440242040914E-2</c:v>
                </c:pt>
                <c:pt idx="12">
                  <c:v>2.5208246615692653E-2</c:v>
                </c:pt>
                <c:pt idx="13">
                  <c:v>2.3935280609706622E-2</c:v>
                </c:pt>
                <c:pt idx="14">
                  <c:v>2.321982938209266E-2</c:v>
                </c:pt>
                <c:pt idx="15">
                  <c:v>2.3010932610231016E-2</c:v>
                </c:pt>
                <c:pt idx="16">
                  <c:v>2.3106962995440572E-2</c:v>
                </c:pt>
                <c:pt idx="17">
                  <c:v>2.3315070396213722E-2</c:v>
                </c:pt>
                <c:pt idx="18">
                  <c:v>2.345828111325976E-2</c:v>
                </c:pt>
                <c:pt idx="19">
                  <c:v>2.3474176709277428E-2</c:v>
                </c:pt>
                <c:pt idx="20">
                  <c:v>2.3310718665591423E-2</c:v>
                </c:pt>
                <c:pt idx="21">
                  <c:v>2.2798235883117801E-2</c:v>
                </c:pt>
                <c:pt idx="22">
                  <c:v>2.1913943682484005E-2</c:v>
                </c:pt>
                <c:pt idx="23">
                  <c:v>2.0719586700939985E-2</c:v>
                </c:pt>
                <c:pt idx="24">
                  <c:v>1.930841937227501E-2</c:v>
                </c:pt>
                <c:pt idx="25">
                  <c:v>1.7930534527760722E-2</c:v>
                </c:pt>
                <c:pt idx="26">
                  <c:v>1.6549796358268809E-2</c:v>
                </c:pt>
                <c:pt idx="27">
                  <c:v>1.5248395163580231E-2</c:v>
                </c:pt>
                <c:pt idx="28">
                  <c:v>1.4159583749056903E-2</c:v>
                </c:pt>
                <c:pt idx="29">
                  <c:v>1.3218452716741824E-2</c:v>
                </c:pt>
                <c:pt idx="30">
                  <c:v>1.2429227078698091E-2</c:v>
                </c:pt>
                <c:pt idx="31">
                  <c:v>1.1736288995791933E-2</c:v>
                </c:pt>
                <c:pt idx="32">
                  <c:v>1.0955804380660794E-2</c:v>
                </c:pt>
                <c:pt idx="33">
                  <c:v>9.9980900069993606E-3</c:v>
                </c:pt>
                <c:pt idx="34">
                  <c:v>8.7883224032403451E-3</c:v>
                </c:pt>
                <c:pt idx="35">
                  <c:v>7.4278592562164736E-3</c:v>
                </c:pt>
                <c:pt idx="36">
                  <c:v>6.0230040569793086E-3</c:v>
                </c:pt>
                <c:pt idx="37">
                  <c:v>4.6949334240184992E-3</c:v>
                </c:pt>
                <c:pt idx="38">
                  <c:v>3.6076597156229351E-3</c:v>
                </c:pt>
                <c:pt idx="39">
                  <c:v>2.8344475412949155E-3</c:v>
                </c:pt>
                <c:pt idx="40">
                  <c:v>2.2831430468710501E-3</c:v>
                </c:pt>
                <c:pt idx="41">
                  <c:v>1.976823441812936E-3</c:v>
                </c:pt>
                <c:pt idx="42">
                  <c:v>1.8647991086060411E-3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données!$A$11</c:f>
              <c:strCache>
                <c:ptCount val="1"/>
                <c:pt idx="0">
                  <c:v>Etats-Unis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numRef>
              <c:f>données!$B$9:$AR$9</c:f>
              <c:numCache>
                <c:formatCode>General</c:formatCode>
                <c:ptCount val="43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</c:numCache>
            </c:numRef>
          </c:cat>
          <c:val>
            <c:numRef>
              <c:f>données!$B$11:$AR$11</c:f>
              <c:numCache>
                <c:formatCode>General</c:formatCode>
                <c:ptCount val="43"/>
                <c:pt idx="0">
                  <c:v>1.6419690081689753E-2</c:v>
                </c:pt>
                <c:pt idx="1">
                  <c:v>1.6207407445632871E-2</c:v>
                </c:pt>
                <c:pt idx="2">
                  <c:v>1.5779570856380598E-2</c:v>
                </c:pt>
                <c:pt idx="3">
                  <c:v>1.5214195828408217E-2</c:v>
                </c:pt>
                <c:pt idx="4">
                  <c:v>1.4668101833568592E-2</c:v>
                </c:pt>
                <c:pt idx="5">
                  <c:v>1.405513319685725E-2</c:v>
                </c:pt>
                <c:pt idx="6">
                  <c:v>1.3416295132490763E-2</c:v>
                </c:pt>
                <c:pt idx="7">
                  <c:v>1.2893385377659383E-2</c:v>
                </c:pt>
                <c:pt idx="8">
                  <c:v>1.2598958718020636E-2</c:v>
                </c:pt>
                <c:pt idx="9">
                  <c:v>1.2598228097802755E-2</c:v>
                </c:pt>
                <c:pt idx="10">
                  <c:v>1.2876122731229511E-2</c:v>
                </c:pt>
                <c:pt idx="11">
                  <c:v>1.3294485687075364E-2</c:v>
                </c:pt>
                <c:pt idx="12">
                  <c:v>1.3823770656126833E-2</c:v>
                </c:pt>
                <c:pt idx="13">
                  <c:v>1.4256940235776172E-2</c:v>
                </c:pt>
                <c:pt idx="14">
                  <c:v>1.4526278135313486E-2</c:v>
                </c:pt>
                <c:pt idx="15">
                  <c:v>1.4632091156841165E-2</c:v>
                </c:pt>
                <c:pt idx="16">
                  <c:v>1.4620229283651254E-2</c:v>
                </c:pt>
                <c:pt idx="17">
                  <c:v>1.4621237942296528E-2</c:v>
                </c:pt>
                <c:pt idx="18">
                  <c:v>1.4692363691724442E-2</c:v>
                </c:pt>
                <c:pt idx="19">
                  <c:v>1.4863016416668318E-2</c:v>
                </c:pt>
                <c:pt idx="20">
                  <c:v>1.5104713241821166E-2</c:v>
                </c:pt>
                <c:pt idx="21">
                  <c:v>1.5415016749910082E-2</c:v>
                </c:pt>
                <c:pt idx="22">
                  <c:v>1.5775694976479127E-2</c:v>
                </c:pt>
                <c:pt idx="23">
                  <c:v>1.6360271974880991E-2</c:v>
                </c:pt>
                <c:pt idx="24">
                  <c:v>1.7221551949872405E-2</c:v>
                </c:pt>
                <c:pt idx="25">
                  <c:v>1.8334326267759771E-2</c:v>
                </c:pt>
                <c:pt idx="26">
                  <c:v>1.9525307426778271E-2</c:v>
                </c:pt>
                <c:pt idx="27">
                  <c:v>2.0688718556284069E-2</c:v>
                </c:pt>
                <c:pt idx="28">
                  <c:v>2.167260755649103E-2</c:v>
                </c:pt>
                <c:pt idx="29">
                  <c:v>2.2340946354023172E-2</c:v>
                </c:pt>
                <c:pt idx="30">
                  <c:v>2.2625348127015776E-2</c:v>
                </c:pt>
                <c:pt idx="31">
                  <c:v>2.2510354671809063E-2</c:v>
                </c:pt>
                <c:pt idx="32">
                  <c:v>2.1976227682326988E-2</c:v>
                </c:pt>
                <c:pt idx="33">
                  <c:v>2.1064829825316211E-2</c:v>
                </c:pt>
                <c:pt idx="34">
                  <c:v>1.9900275406672829E-2</c:v>
                </c:pt>
                <c:pt idx="35">
                  <c:v>1.8654355233164832E-2</c:v>
                </c:pt>
                <c:pt idx="36">
                  <c:v>1.7495661767229942E-2</c:v>
                </c:pt>
                <c:pt idx="37">
                  <c:v>1.6485592934365689E-2</c:v>
                </c:pt>
                <c:pt idx="38">
                  <c:v>1.5608830602917623E-2</c:v>
                </c:pt>
                <c:pt idx="39">
                  <c:v>1.4761655649923489E-2</c:v>
                </c:pt>
                <c:pt idx="40">
                  <c:v>1.3972892793772118E-2</c:v>
                </c:pt>
                <c:pt idx="41">
                  <c:v>1.3402069367996816E-2</c:v>
                </c:pt>
                <c:pt idx="42">
                  <c:v>1.3081557778697128E-2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988328"/>
        <c:axId val="457987152"/>
      </c:lineChart>
      <c:catAx>
        <c:axId val="45798832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987152"/>
        <c:crosses val="autoZero"/>
        <c:auto val="1"/>
        <c:lblAlgn val="ctr"/>
        <c:lblOffset val="0"/>
        <c:tickLblSkip val="5"/>
        <c:tickMarkSkip val="5"/>
        <c:noMultiLvlLbl val="0"/>
      </c:catAx>
      <c:valAx>
        <c:axId val="457987152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0.0%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988328"/>
        <c:crosses val="autoZero"/>
        <c:crossBetween val="midCat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7020002346895243E-2"/>
          <c:y val="0.92172980396756188"/>
          <c:w val="0.94280301908698461"/>
          <c:h val="7.4224810681519329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60969568096187E-2"/>
          <c:y val="2.0043486478805442E-2"/>
          <c:w val="0.91684990362011165"/>
          <c:h val="0.824400225183267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données!$B$16</c:f>
              <c:strCache>
                <c:ptCount val="1"/>
                <c:pt idx="0">
                  <c:v>PIB par tête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données!$B$17:$B$20</c:f>
              <c:numCache>
                <c:formatCode>0.0</c:formatCode>
                <c:ptCount val="4"/>
                <c:pt idx="0">
                  <c:v>3.1333529018340078</c:v>
                </c:pt>
                <c:pt idx="1">
                  <c:v>1.9038371683543165</c:v>
                </c:pt>
                <c:pt idx="2">
                  <c:v>1.95420983742427</c:v>
                </c:pt>
                <c:pt idx="3">
                  <c:v>0.68304788119197823</c:v>
                </c:pt>
              </c:numCache>
            </c:numRef>
          </c:val>
        </c:ser>
        <c:ser>
          <c:idx val="1"/>
          <c:order val="1"/>
          <c:tx>
            <c:strRef>
              <c:f>données!$C$16</c:f>
              <c:strCache>
                <c:ptCount val="1"/>
                <c:pt idx="0">
                  <c:v>Utilisation du travail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données!$C$17:$C$20</c:f>
              <c:numCache>
                <c:formatCode>0.0</c:formatCode>
                <c:ptCount val="4"/>
                <c:pt idx="0">
                  <c:v>-1.0762434463907677</c:v>
                </c:pt>
                <c:pt idx="1">
                  <c:v>-0.17800239532130835</c:v>
                </c:pt>
                <c:pt idx="2">
                  <c:v>-1.0040774016262244E-2</c:v>
                </c:pt>
                <c:pt idx="3">
                  <c:v>5.3817820242407777E-2</c:v>
                </c:pt>
              </c:numCache>
            </c:numRef>
          </c:val>
        </c:ser>
        <c:ser>
          <c:idx val="2"/>
          <c:order val="2"/>
          <c:tx>
            <c:strRef>
              <c:f>données!$D$16</c:f>
              <c:strCache>
                <c:ptCount val="1"/>
                <c:pt idx="0">
                  <c:v>Productivité du travail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données!$D$17:$D$20</c:f>
              <c:numCache>
                <c:formatCode>0.0</c:formatCode>
                <c:ptCount val="4"/>
                <c:pt idx="0">
                  <c:v>4.2553947553978011</c:v>
                </c:pt>
                <c:pt idx="1">
                  <c:v>2.0855518960061881</c:v>
                </c:pt>
                <c:pt idx="2">
                  <c:v>1.9644478572105273</c:v>
                </c:pt>
                <c:pt idx="3">
                  <c:v>0.62889160519596921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987936"/>
        <c:axId val="325170928"/>
      </c:barChart>
      <c:catAx>
        <c:axId val="457987936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25170928"/>
        <c:crosses val="autoZero"/>
        <c:auto val="1"/>
        <c:lblAlgn val="ctr"/>
        <c:lblOffset val="50"/>
        <c:noMultiLvlLbl val="0"/>
      </c:catAx>
      <c:valAx>
        <c:axId val="32517092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987936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1785404814828776E-2"/>
          <c:y val="0.93063136162857685"/>
          <c:w val="0.83295143729043442"/>
          <c:h val="6.327107739581332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6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60969568096187E-2"/>
          <c:y val="2.0043486478805442E-2"/>
          <c:w val="0.91684990362011165"/>
          <c:h val="0.824400225183267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données!$F$16</c:f>
              <c:strCache>
                <c:ptCount val="1"/>
                <c:pt idx="0">
                  <c:v>PIB par tête</c:v>
                </c:pt>
              </c:strCache>
            </c:strRef>
          </c:tx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données!$F$17:$F$20</c:f>
              <c:numCache>
                <c:formatCode>0.0</c:formatCode>
                <c:ptCount val="4"/>
                <c:pt idx="0">
                  <c:v>2.0936885652092174</c:v>
                </c:pt>
                <c:pt idx="1">
                  <c:v>2.3679439626388188</c:v>
                </c:pt>
                <c:pt idx="2">
                  <c:v>2.195188478465937</c:v>
                </c:pt>
                <c:pt idx="3">
                  <c:v>0.84918451496440728</c:v>
                </c:pt>
              </c:numCache>
            </c:numRef>
          </c:val>
        </c:ser>
        <c:ser>
          <c:idx val="1"/>
          <c:order val="1"/>
          <c:tx>
            <c:strRef>
              <c:f>données!$G$16</c:f>
              <c:strCache>
                <c:ptCount val="1"/>
                <c:pt idx="0">
                  <c:v>Utilisation du travail</c:v>
                </c:pt>
              </c:strCache>
            </c:strRef>
          </c:tx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données!$G$17:$G$20</c:f>
              <c:numCache>
                <c:formatCode>0.0</c:formatCode>
                <c:ptCount val="4"/>
                <c:pt idx="0">
                  <c:v>0.57323882552808847</c:v>
                </c:pt>
                <c:pt idx="1">
                  <c:v>0.79736872510896006</c:v>
                </c:pt>
                <c:pt idx="2">
                  <c:v>0.37685975577133046</c:v>
                </c:pt>
                <c:pt idx="3">
                  <c:v>-0.8748071224805698</c:v>
                </c:pt>
              </c:numCache>
            </c:numRef>
          </c:val>
        </c:ser>
        <c:ser>
          <c:idx val="2"/>
          <c:order val="2"/>
          <c:tx>
            <c:strRef>
              <c:f>données!$H$16</c:f>
              <c:strCache>
                <c:ptCount val="1"/>
                <c:pt idx="0">
                  <c:v>Productivité du travail</c:v>
                </c:pt>
              </c:strCache>
            </c:strRef>
          </c:tx>
          <c:invertIfNegative val="0"/>
          <c:cat>
            <c:strRef>
              <c:f>données!$A$17:$A$20</c:f>
              <c:strCache>
                <c:ptCount val="4"/>
                <c:pt idx="0">
                  <c:v>1970-1980</c:v>
                </c:pt>
                <c:pt idx="1">
                  <c:v>1980-1990</c:v>
                </c:pt>
                <c:pt idx="2">
                  <c:v>1990-2000</c:v>
                </c:pt>
                <c:pt idx="3">
                  <c:v>2000-2013</c:v>
                </c:pt>
              </c:strCache>
            </c:strRef>
          </c:cat>
          <c:val>
            <c:numRef>
              <c:f>données!$H$17:$H$20</c:f>
              <c:numCache>
                <c:formatCode>0.0</c:formatCode>
                <c:ptCount val="4"/>
                <c:pt idx="0">
                  <c:v>1.5117924468117439</c:v>
                </c:pt>
                <c:pt idx="1">
                  <c:v>1.5581547437787613</c:v>
                </c:pt>
                <c:pt idx="2">
                  <c:v>1.8114955055610782</c:v>
                </c:pt>
                <c:pt idx="3">
                  <c:v>1.7392085104860788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170536"/>
        <c:axId val="91645336"/>
      </c:barChart>
      <c:catAx>
        <c:axId val="325170536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91645336"/>
        <c:crosses val="autoZero"/>
        <c:auto val="1"/>
        <c:lblAlgn val="ctr"/>
        <c:lblOffset val="50"/>
        <c:noMultiLvlLbl val="0"/>
      </c:catAx>
      <c:valAx>
        <c:axId val="91645336"/>
        <c:scaling>
          <c:orientation val="minMax"/>
          <c:max val="5"/>
          <c:min val="-2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25170536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0493538786120639E-2"/>
          <c:y val="0.92453380065296709"/>
          <c:w val="0.83295143729043442"/>
          <c:h val="6.327107739581332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6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472090206207412E-2"/>
          <c:y val="2.0043486478805442E-2"/>
          <c:w val="0.91531491715130786"/>
          <c:h val="0.830947673446196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données!$A$26</c:f>
              <c:strCache>
                <c:ptCount val="1"/>
                <c:pt idx="0">
                  <c:v>Effet de composition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données!$B$25:$E$25</c:f>
              <c:strCache>
                <c:ptCount val="4"/>
                <c:pt idx="0">
                  <c:v>Belgique</c:v>
                </c:pt>
                <c:pt idx="1">
                  <c:v>Allemagne</c:v>
                </c:pt>
                <c:pt idx="2">
                  <c:v>France</c:v>
                </c:pt>
                <c:pt idx="3">
                  <c:v>Pays-Bas</c:v>
                </c:pt>
              </c:strCache>
            </c:strRef>
          </c:cat>
          <c:val>
            <c:numRef>
              <c:f>données!$B$26:$E$26</c:f>
              <c:numCache>
                <c:formatCode>General</c:formatCode>
                <c:ptCount val="4"/>
                <c:pt idx="0">
                  <c:v>0.15870063867899506</c:v>
                </c:pt>
                <c:pt idx="1">
                  <c:v>0.1371462091528006</c:v>
                </c:pt>
                <c:pt idx="2">
                  <c:v>0.31599926569790066</c:v>
                </c:pt>
                <c:pt idx="3">
                  <c:v>0.32683097889604218</c:v>
                </c:pt>
              </c:numCache>
            </c:numRef>
          </c:val>
        </c:ser>
        <c:ser>
          <c:idx val="1"/>
          <c:order val="1"/>
          <c:tx>
            <c:strRef>
              <c:f>données!$A$27</c:f>
              <c:strCache>
                <c:ptCount val="1"/>
                <c:pt idx="0">
                  <c:v>Intensification capitalistique TIC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données!$B$25:$E$25</c:f>
              <c:strCache>
                <c:ptCount val="4"/>
                <c:pt idx="0">
                  <c:v>Belgique</c:v>
                </c:pt>
                <c:pt idx="1">
                  <c:v>Allemagne</c:v>
                </c:pt>
                <c:pt idx="2">
                  <c:v>France</c:v>
                </c:pt>
                <c:pt idx="3">
                  <c:v>Pays-Bas</c:v>
                </c:pt>
              </c:strCache>
            </c:strRef>
          </c:cat>
          <c:val>
            <c:numRef>
              <c:f>données!$B$27:$E$27</c:f>
              <c:numCache>
                <c:formatCode>General</c:formatCode>
                <c:ptCount val="4"/>
                <c:pt idx="0">
                  <c:v>0.21602006788741129</c:v>
                </c:pt>
                <c:pt idx="1">
                  <c:v>0.3060565991928898</c:v>
                </c:pt>
                <c:pt idx="2">
                  <c:v>0.19661490813920715</c:v>
                </c:pt>
                <c:pt idx="3">
                  <c:v>0.30683389080757256</c:v>
                </c:pt>
              </c:numCache>
            </c:numRef>
          </c:val>
        </c:ser>
        <c:ser>
          <c:idx val="2"/>
          <c:order val="2"/>
          <c:tx>
            <c:strRef>
              <c:f>données!$A$28</c:f>
              <c:strCache>
                <c:ptCount val="1"/>
                <c:pt idx="0">
                  <c:v>Intensification capitalistique Non-TIC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données!$B$25:$E$25</c:f>
              <c:strCache>
                <c:ptCount val="4"/>
                <c:pt idx="0">
                  <c:v>Belgique</c:v>
                </c:pt>
                <c:pt idx="1">
                  <c:v>Allemagne</c:v>
                </c:pt>
                <c:pt idx="2">
                  <c:v>France</c:v>
                </c:pt>
                <c:pt idx="3">
                  <c:v>Pays-Bas</c:v>
                </c:pt>
              </c:strCache>
            </c:strRef>
          </c:cat>
          <c:val>
            <c:numRef>
              <c:f>données!$B$28:$E$28</c:f>
              <c:numCache>
                <c:formatCode>General</c:formatCode>
                <c:ptCount val="4"/>
                <c:pt idx="0">
                  <c:v>0.59511916696890954</c:v>
                </c:pt>
                <c:pt idx="1">
                  <c:v>0.53189179481258764</c:v>
                </c:pt>
                <c:pt idx="2">
                  <c:v>0.44589686061311157</c:v>
                </c:pt>
                <c:pt idx="3">
                  <c:v>0.22775076956081713</c:v>
                </c:pt>
              </c:numCache>
            </c:numRef>
          </c:val>
        </c:ser>
        <c:ser>
          <c:idx val="3"/>
          <c:order val="3"/>
          <c:tx>
            <c:strRef>
              <c:f>données!$A$29</c:f>
              <c:strCache>
                <c:ptCount val="1"/>
                <c:pt idx="0">
                  <c:v>PTF</c:v>
                </c:pt>
              </c:strCache>
            </c:strRef>
          </c:tx>
          <c:spPr>
            <a:ln w="25400"/>
          </c:spPr>
          <c:invertIfNegative val="0"/>
          <c:cat>
            <c:strRef>
              <c:f>données!$B$25:$E$25</c:f>
              <c:strCache>
                <c:ptCount val="4"/>
                <c:pt idx="0">
                  <c:v>Belgique</c:v>
                </c:pt>
                <c:pt idx="1">
                  <c:v>Allemagne</c:v>
                </c:pt>
                <c:pt idx="2">
                  <c:v>France</c:v>
                </c:pt>
                <c:pt idx="3">
                  <c:v>Pays-Bas</c:v>
                </c:pt>
              </c:strCache>
            </c:strRef>
          </c:cat>
          <c:val>
            <c:numRef>
              <c:f>données!$B$29:$E$29</c:f>
              <c:numCache>
                <c:formatCode>General</c:formatCode>
                <c:ptCount val="4"/>
                <c:pt idx="0">
                  <c:v>0.25723093541089426</c:v>
                </c:pt>
                <c:pt idx="1">
                  <c:v>0.96773842781302832</c:v>
                </c:pt>
                <c:pt idx="2">
                  <c:v>0.38529117797940787</c:v>
                </c:pt>
                <c:pt idx="3">
                  <c:v>0.73985995910658409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069728"/>
        <c:axId val="325070120"/>
      </c:barChart>
      <c:catAx>
        <c:axId val="32506972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25070120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325070120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25069728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5612413540488876E-2"/>
          <c:y val="0.93029639615494386"/>
          <c:w val="0.9510266570012601"/>
          <c:h val="6.4557165748364898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472090206207412E-2"/>
          <c:y val="2.0043486478805442E-2"/>
          <c:w val="0.91531491715130786"/>
          <c:h val="0.830947673446196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Effet de composition</c:v>
                </c:pt>
              </c:strCache>
            </c:strRef>
          </c:tx>
          <c:spPr>
            <a:ln w="25400"/>
          </c:spPr>
          <c:invertIfNegative val="0"/>
          <c:cat>
            <c:strRef>
              <c:f>Sheet1!$C$5:$D$5</c:f>
              <c:strCache>
                <c:ptCount val="2"/>
                <c:pt idx="0">
                  <c:v>2000-2007</c:v>
                </c:pt>
                <c:pt idx="1">
                  <c:v>2007-2013</c:v>
                </c:pt>
              </c:strCache>
            </c:strRef>
          </c:cat>
          <c:val>
            <c:numRef>
              <c:f>Sheet1!$C$6:$D$6</c:f>
              <c:numCache>
                <c:formatCode>General</c:formatCode>
                <c:ptCount val="2"/>
                <c:pt idx="0">
                  <c:v>0.15870063867899506</c:v>
                </c:pt>
                <c:pt idx="1">
                  <c:v>7.5819461800391286E-2</c:v>
                </c:pt>
              </c:numCache>
            </c:numRef>
          </c:val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Intensification capitalistique TIC</c:v>
                </c:pt>
              </c:strCache>
            </c:strRef>
          </c:tx>
          <c:spPr>
            <a:ln w="25400"/>
          </c:spPr>
          <c:invertIfNegative val="0"/>
          <c:cat>
            <c:strRef>
              <c:f>Sheet1!$C$5:$D$5</c:f>
              <c:strCache>
                <c:ptCount val="2"/>
                <c:pt idx="0">
                  <c:v>2000-2007</c:v>
                </c:pt>
                <c:pt idx="1">
                  <c:v>2007-2013</c:v>
                </c:pt>
              </c:strCache>
            </c:strRef>
          </c:cat>
          <c:val>
            <c:numRef>
              <c:f>Sheet1!$C$7:$D$7</c:f>
              <c:numCache>
                <c:formatCode>General</c:formatCode>
                <c:ptCount val="2"/>
                <c:pt idx="0">
                  <c:v>0.21602006788741129</c:v>
                </c:pt>
                <c:pt idx="1">
                  <c:v>0.10799564156507065</c:v>
                </c:pt>
              </c:numCache>
            </c:numRef>
          </c:val>
        </c:ser>
        <c:ser>
          <c:idx val="2"/>
          <c:order val="2"/>
          <c:tx>
            <c:strRef>
              <c:f>Sheet1!$B$8</c:f>
              <c:strCache>
                <c:ptCount val="1"/>
                <c:pt idx="0">
                  <c:v>Intensification capitalistique Non-TIC</c:v>
                </c:pt>
              </c:strCache>
            </c:strRef>
          </c:tx>
          <c:invertIfNegative val="0"/>
          <c:cat>
            <c:strRef>
              <c:f>Sheet1!$C$5:$D$5</c:f>
              <c:strCache>
                <c:ptCount val="2"/>
                <c:pt idx="0">
                  <c:v>2000-2007</c:v>
                </c:pt>
                <c:pt idx="1">
                  <c:v>2007-2013</c:v>
                </c:pt>
              </c:strCache>
            </c:strRef>
          </c:cat>
          <c:val>
            <c:numRef>
              <c:f>Sheet1!$C$8:$D$8</c:f>
              <c:numCache>
                <c:formatCode>General</c:formatCode>
                <c:ptCount val="2"/>
                <c:pt idx="0">
                  <c:v>0.59511916696890954</c:v>
                </c:pt>
                <c:pt idx="1">
                  <c:v>0.32498875563092122</c:v>
                </c:pt>
              </c:numCache>
            </c:numRef>
          </c:val>
        </c:ser>
        <c:ser>
          <c:idx val="3"/>
          <c:order val="3"/>
          <c:tx>
            <c:strRef>
              <c:f>Sheet1!$B$9</c:f>
              <c:strCache>
                <c:ptCount val="1"/>
                <c:pt idx="0">
                  <c:v>PTF</c:v>
                </c:pt>
              </c:strCache>
            </c:strRef>
          </c:tx>
          <c:invertIfNegative val="0"/>
          <c:cat>
            <c:strRef>
              <c:f>Sheet1!$C$5:$D$5</c:f>
              <c:strCache>
                <c:ptCount val="2"/>
                <c:pt idx="0">
                  <c:v>2000-2007</c:v>
                </c:pt>
                <c:pt idx="1">
                  <c:v>2007-2013</c:v>
                </c:pt>
              </c:strCache>
            </c:strRef>
          </c:cat>
          <c:val>
            <c:numRef>
              <c:f>Sheet1!$C$9:$D$9</c:f>
              <c:numCache>
                <c:formatCode>General</c:formatCode>
                <c:ptCount val="2"/>
                <c:pt idx="0">
                  <c:v>0.25723093541089426</c:v>
                </c:pt>
                <c:pt idx="1">
                  <c:v>-0.56584538485635649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668200"/>
        <c:axId val="364668592"/>
      </c:barChart>
      <c:catAx>
        <c:axId val="364668200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64668592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364668592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364668200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3.2576331671131983E-2"/>
          <c:y val="0.90870970099656501"/>
          <c:w val="0.94174143282706924"/>
          <c:h val="6.5590043530657588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60969568096187E-2"/>
          <c:y val="5.808397598632177E-2"/>
          <c:w val="0.91684990362011165"/>
          <c:h val="0.78635973627106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données!$A$34</c:f>
              <c:strCache>
                <c:ptCount val="1"/>
                <c:pt idx="0">
                  <c:v>Belgique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données!$B$33:$C$33</c:f>
              <c:numCache>
                <c:formatCode>General</c:formatCode>
                <c:ptCount val="2"/>
                <c:pt idx="0">
                  <c:v>1998</c:v>
                </c:pt>
                <c:pt idx="1">
                  <c:v>2013</c:v>
                </c:pt>
              </c:numCache>
            </c:numRef>
          </c:cat>
          <c:val>
            <c:numRef>
              <c:f>données!$B$34:$C$34</c:f>
              <c:numCache>
                <c:formatCode>0.00</c:formatCode>
                <c:ptCount val="2"/>
                <c:pt idx="0">
                  <c:v>2.295655</c:v>
                </c:pt>
                <c:pt idx="1">
                  <c:v>1.385659</c:v>
                </c:pt>
              </c:numCache>
            </c:numRef>
          </c:val>
        </c:ser>
        <c:ser>
          <c:idx val="1"/>
          <c:order val="1"/>
          <c:tx>
            <c:strRef>
              <c:f>données!$A$35</c:f>
              <c:strCache>
                <c:ptCount val="1"/>
                <c:pt idx="0">
                  <c:v>Allemagne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données!$B$33:$C$33</c:f>
              <c:numCache>
                <c:formatCode>General</c:formatCode>
                <c:ptCount val="2"/>
                <c:pt idx="0">
                  <c:v>1998</c:v>
                </c:pt>
                <c:pt idx="1">
                  <c:v>2013</c:v>
                </c:pt>
              </c:numCache>
            </c:numRef>
          </c:cat>
          <c:val>
            <c:numRef>
              <c:f>données!$B$35:$C$35</c:f>
              <c:numCache>
                <c:formatCode>0.00</c:formatCode>
                <c:ptCount val="2"/>
                <c:pt idx="0">
                  <c:v>2.2253940000000001</c:v>
                </c:pt>
                <c:pt idx="1">
                  <c:v>1.293857</c:v>
                </c:pt>
              </c:numCache>
            </c:numRef>
          </c:val>
        </c:ser>
        <c:ser>
          <c:idx val="2"/>
          <c:order val="2"/>
          <c:tx>
            <c:strRef>
              <c:f>données!$A$36</c:f>
              <c:strCache>
                <c:ptCount val="1"/>
                <c:pt idx="0">
                  <c:v>France</c:v>
                </c:pt>
              </c:strCache>
            </c:strRef>
          </c:tx>
          <c:invertIfNegative val="0"/>
          <c:cat>
            <c:numRef>
              <c:f>données!$B$33:$C$33</c:f>
              <c:numCache>
                <c:formatCode>General</c:formatCode>
                <c:ptCount val="2"/>
                <c:pt idx="0">
                  <c:v>1998</c:v>
                </c:pt>
                <c:pt idx="1">
                  <c:v>2013</c:v>
                </c:pt>
              </c:numCache>
            </c:numRef>
          </c:cat>
          <c:val>
            <c:numRef>
              <c:f>données!$B$36:$C$36</c:f>
              <c:numCache>
                <c:formatCode>0.00</c:formatCode>
                <c:ptCount val="2"/>
                <c:pt idx="0">
                  <c:v>2.377122</c:v>
                </c:pt>
                <c:pt idx="1">
                  <c:v>1.468032</c:v>
                </c:pt>
              </c:numCache>
            </c:numRef>
          </c:val>
        </c:ser>
        <c:ser>
          <c:idx val="3"/>
          <c:order val="3"/>
          <c:tx>
            <c:strRef>
              <c:f>données!$A$37</c:f>
              <c:strCache>
                <c:ptCount val="1"/>
                <c:pt idx="0">
                  <c:v>Pays-Bas</c:v>
                </c:pt>
              </c:strCache>
            </c:strRef>
          </c:tx>
          <c:invertIfNegative val="0"/>
          <c:cat>
            <c:numRef>
              <c:f>données!$B$33:$C$33</c:f>
              <c:numCache>
                <c:formatCode>General</c:formatCode>
                <c:ptCount val="2"/>
                <c:pt idx="0">
                  <c:v>1998</c:v>
                </c:pt>
                <c:pt idx="1">
                  <c:v>2013</c:v>
                </c:pt>
              </c:numCache>
            </c:numRef>
          </c:cat>
          <c:val>
            <c:numRef>
              <c:f>données!$B$37:$C$37</c:f>
              <c:numCache>
                <c:formatCode>0.00</c:formatCode>
                <c:ptCount val="2"/>
                <c:pt idx="0">
                  <c:v>1.816308</c:v>
                </c:pt>
                <c:pt idx="1">
                  <c:v>0.9150317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463592"/>
        <c:axId val="279507672"/>
      </c:barChart>
      <c:catAx>
        <c:axId val="279463592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279507672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279507672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279463592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113371490486849"/>
          <c:y val="0.9151422437750818"/>
          <c:w val="0.83295150590617029"/>
          <c:h val="6.327090142966169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60969568096187E-2"/>
          <c:y val="2.0043486478805442E-2"/>
          <c:w val="0.91684990362011165"/>
          <c:h val="0.82440022518326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données!$A$43</c:f>
              <c:strCache>
                <c:ptCount val="1"/>
                <c:pt idx="0">
                  <c:v>Belgique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données!$B$42:$E$42</c:f>
              <c:numCache>
                <c:formatCode>General</c:formatCode>
                <c:ptCount val="4"/>
                <c:pt idx="0">
                  <c:v>1998</c:v>
                </c:pt>
                <c:pt idx="1">
                  <c:v>2013</c:v>
                </c:pt>
                <c:pt idx="2">
                  <c:v>1998</c:v>
                </c:pt>
                <c:pt idx="3">
                  <c:v>2013</c:v>
                </c:pt>
              </c:numCache>
            </c:numRef>
          </c:cat>
          <c:val>
            <c:numRef>
              <c:f>données!$B$43:$E$43</c:f>
              <c:numCache>
                <c:formatCode>0.00</c:formatCode>
                <c:ptCount val="4"/>
                <c:pt idx="0">
                  <c:v>4.6523810000000001</c:v>
                </c:pt>
                <c:pt idx="1">
                  <c:v>4.0571429999999999</c:v>
                </c:pt>
                <c:pt idx="2">
                  <c:v>2.5208335000000002</c:v>
                </c:pt>
                <c:pt idx="3">
                  <c:v>2.4739585000000002</c:v>
                </c:pt>
              </c:numCache>
            </c:numRef>
          </c:val>
        </c:ser>
        <c:ser>
          <c:idx val="1"/>
          <c:order val="1"/>
          <c:tx>
            <c:strRef>
              <c:f>données!$A$44</c:f>
              <c:strCache>
                <c:ptCount val="1"/>
                <c:pt idx="0">
                  <c:v>Allemagne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données!$B$42:$E$42</c:f>
              <c:numCache>
                <c:formatCode>General</c:formatCode>
                <c:ptCount val="4"/>
                <c:pt idx="0">
                  <c:v>1998</c:v>
                </c:pt>
                <c:pt idx="1">
                  <c:v>2013</c:v>
                </c:pt>
                <c:pt idx="2">
                  <c:v>1998</c:v>
                </c:pt>
                <c:pt idx="3">
                  <c:v>2013</c:v>
                </c:pt>
              </c:numCache>
            </c:numRef>
          </c:cat>
          <c:val>
            <c:numRef>
              <c:f>données!$B$44:$E$44</c:f>
              <c:numCache>
                <c:formatCode>0.00</c:formatCode>
                <c:ptCount val="4"/>
                <c:pt idx="0">
                  <c:v>3.4023810000000001</c:v>
                </c:pt>
                <c:pt idx="1">
                  <c:v>2.709524</c:v>
                </c:pt>
                <c:pt idx="2">
                  <c:v>4.2760417500000001</c:v>
                </c:pt>
                <c:pt idx="3">
                  <c:v>2.6510417500000001</c:v>
                </c:pt>
              </c:numCache>
            </c:numRef>
          </c:val>
        </c:ser>
        <c:ser>
          <c:idx val="2"/>
          <c:order val="2"/>
          <c:tx>
            <c:strRef>
              <c:f>données!$A$45</c:f>
              <c:strCache>
                <c:ptCount val="1"/>
                <c:pt idx="0">
                  <c:v>France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données!$B$42:$E$42</c:f>
              <c:numCache>
                <c:formatCode>General</c:formatCode>
                <c:ptCount val="4"/>
                <c:pt idx="0">
                  <c:v>1998</c:v>
                </c:pt>
                <c:pt idx="1">
                  <c:v>2013</c:v>
                </c:pt>
                <c:pt idx="2">
                  <c:v>1998</c:v>
                </c:pt>
                <c:pt idx="3">
                  <c:v>2013</c:v>
                </c:pt>
              </c:numCache>
            </c:numRef>
          </c:cat>
          <c:val>
            <c:numRef>
              <c:f>données!$B$45:$E$45</c:f>
              <c:numCache>
                <c:formatCode>0.00</c:formatCode>
                <c:ptCount val="4"/>
                <c:pt idx="0">
                  <c:v>4.5</c:v>
                </c:pt>
                <c:pt idx="1">
                  <c:v>2.6380949999999999</c:v>
                </c:pt>
                <c:pt idx="2">
                  <c:v>2.1875</c:v>
                </c:pt>
                <c:pt idx="3">
                  <c:v>2.34375</c:v>
                </c:pt>
              </c:numCache>
            </c:numRef>
          </c:val>
        </c:ser>
        <c:ser>
          <c:idx val="3"/>
          <c:order val="3"/>
          <c:tx>
            <c:strRef>
              <c:f>données!$A$46</c:f>
              <c:strCache>
                <c:ptCount val="1"/>
                <c:pt idx="0">
                  <c:v>Pays-Bas</c:v>
                </c:pt>
              </c:strCache>
            </c:strRef>
          </c:tx>
          <c:spPr>
            <a:ln w="25400"/>
          </c:spPr>
          <c:invertIfNegative val="0"/>
          <c:cat>
            <c:numRef>
              <c:f>données!$B$42:$E$42</c:f>
              <c:numCache>
                <c:formatCode>General</c:formatCode>
                <c:ptCount val="4"/>
                <c:pt idx="0">
                  <c:v>1998</c:v>
                </c:pt>
                <c:pt idx="1">
                  <c:v>2013</c:v>
                </c:pt>
                <c:pt idx="2">
                  <c:v>1998</c:v>
                </c:pt>
                <c:pt idx="3">
                  <c:v>2013</c:v>
                </c:pt>
              </c:numCache>
            </c:numRef>
          </c:cat>
          <c:val>
            <c:numRef>
              <c:f>données!$B$46:$E$46</c:f>
              <c:numCache>
                <c:formatCode>0.00</c:formatCode>
                <c:ptCount val="4"/>
                <c:pt idx="0">
                  <c:v>1.6714290000000001</c:v>
                </c:pt>
                <c:pt idx="1">
                  <c:v>0.91428569999999998</c:v>
                </c:pt>
                <c:pt idx="2">
                  <c:v>1.6197917500000001</c:v>
                </c:pt>
                <c:pt idx="3">
                  <c:v>1.2291667500000001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529376"/>
        <c:axId val="457529768"/>
      </c:barChart>
      <c:catAx>
        <c:axId val="457529376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29768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457529768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29376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9730618830946416E-2"/>
          <c:y val="0.91945961473413329"/>
          <c:w val="0.81435656503732912"/>
          <c:h val="6.3270995640867425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472090206207412E-2"/>
          <c:y val="2.0043486478805442E-2"/>
          <c:w val="0.91531491715130786"/>
          <c:h val="0.809360876120349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données!$A$52</c:f>
              <c:strCache>
                <c:ptCount val="1"/>
                <c:pt idx="0">
                  <c:v>Information informatisée</c:v>
                </c:pt>
              </c:strCache>
            </c:strRef>
          </c:tx>
          <c:spPr>
            <a:ln w="25400"/>
          </c:spPr>
          <c:invertIfNegative val="0"/>
          <c:cat>
            <c:multiLvlStrRef>
              <c:f>données!$B$50:$J$51</c:f>
              <c:multiLvlStrCache>
                <c:ptCount val="9"/>
                <c:lvl>
                  <c:pt idx="0">
                    <c:v>Belgique</c:v>
                  </c:pt>
                  <c:pt idx="1">
                    <c:v>Allemagne</c:v>
                  </c:pt>
                  <c:pt idx="2">
                    <c:v>France</c:v>
                  </c:pt>
                  <c:pt idx="3">
                    <c:v>Pays-Bas</c:v>
                  </c:pt>
                  <c:pt idx="5">
                    <c:v>Belgique</c:v>
                  </c:pt>
                  <c:pt idx="6">
                    <c:v>Allemagne</c:v>
                  </c:pt>
                  <c:pt idx="7">
                    <c:v>France</c:v>
                  </c:pt>
                  <c:pt idx="8">
                    <c:v>Pays-Bas</c:v>
                  </c:pt>
                </c:lvl>
                <c:lvl>
                  <c:pt idx="0">
                    <c:v>1995</c:v>
                  </c:pt>
                  <c:pt idx="4">
                    <c:v>  </c:v>
                  </c:pt>
                  <c:pt idx="5">
                    <c:v>2010</c:v>
                  </c:pt>
                </c:lvl>
              </c:multiLvlStrCache>
            </c:multiLvlStrRef>
          </c:cat>
          <c:val>
            <c:numRef>
              <c:f>données!$B$52:$J$52</c:f>
              <c:numCache>
                <c:formatCode>0.0</c:formatCode>
                <c:ptCount val="9"/>
                <c:pt idx="0">
                  <c:v>0.59189865573906619</c:v>
                </c:pt>
                <c:pt idx="1">
                  <c:v>0.52039031595515706</c:v>
                </c:pt>
                <c:pt idx="2">
                  <c:v>0.75989512871936993</c:v>
                </c:pt>
                <c:pt idx="3">
                  <c:v>0.58163405959706482</c:v>
                </c:pt>
                <c:pt idx="5">
                  <c:v>1.0329818054614792</c:v>
                </c:pt>
                <c:pt idx="6">
                  <c:v>0.74315054794429092</c:v>
                </c:pt>
                <c:pt idx="7">
                  <c:v>1.5117181949481848</c:v>
                </c:pt>
                <c:pt idx="8">
                  <c:v>1.1425584412423151</c:v>
                </c:pt>
              </c:numCache>
            </c:numRef>
          </c:val>
        </c:ser>
        <c:ser>
          <c:idx val="1"/>
          <c:order val="1"/>
          <c:tx>
            <c:strRef>
              <c:f>données!$A$53</c:f>
              <c:strCache>
                <c:ptCount val="1"/>
                <c:pt idx="0">
                  <c:v>Propriété innovante</c:v>
                </c:pt>
              </c:strCache>
            </c:strRef>
          </c:tx>
          <c:spPr>
            <a:ln w="25400"/>
          </c:spPr>
          <c:invertIfNegative val="0"/>
          <c:cat>
            <c:multiLvlStrRef>
              <c:f>données!$B$50:$J$51</c:f>
              <c:multiLvlStrCache>
                <c:ptCount val="9"/>
                <c:lvl>
                  <c:pt idx="0">
                    <c:v>Belgique</c:v>
                  </c:pt>
                  <c:pt idx="1">
                    <c:v>Allemagne</c:v>
                  </c:pt>
                  <c:pt idx="2">
                    <c:v>France</c:v>
                  </c:pt>
                  <c:pt idx="3">
                    <c:v>Pays-Bas</c:v>
                  </c:pt>
                  <c:pt idx="5">
                    <c:v>Belgique</c:v>
                  </c:pt>
                  <c:pt idx="6">
                    <c:v>Allemagne</c:v>
                  </c:pt>
                  <c:pt idx="7">
                    <c:v>France</c:v>
                  </c:pt>
                  <c:pt idx="8">
                    <c:v>Pays-Bas</c:v>
                  </c:pt>
                </c:lvl>
                <c:lvl>
                  <c:pt idx="0">
                    <c:v>1995</c:v>
                  </c:pt>
                  <c:pt idx="4">
                    <c:v>  </c:v>
                  </c:pt>
                  <c:pt idx="5">
                    <c:v>2010</c:v>
                  </c:pt>
                </c:lvl>
              </c:multiLvlStrCache>
            </c:multiLvlStrRef>
          </c:cat>
          <c:val>
            <c:numRef>
              <c:f>données!$B$53:$J$53</c:f>
              <c:numCache>
                <c:formatCode>0.0</c:formatCode>
                <c:ptCount val="9"/>
                <c:pt idx="0">
                  <c:v>1.882955495178279</c:v>
                </c:pt>
                <c:pt idx="1">
                  <c:v>2.2474688555187048</c:v>
                </c:pt>
                <c:pt idx="2">
                  <c:v>2.1779226020251832</c:v>
                </c:pt>
                <c:pt idx="3">
                  <c:v>1.8075372328811699</c:v>
                </c:pt>
                <c:pt idx="5">
                  <c:v>2.3569833167899881</c:v>
                </c:pt>
                <c:pt idx="6">
                  <c:v>2.7753172830675008</c:v>
                </c:pt>
                <c:pt idx="7">
                  <c:v>2.6375925829144196</c:v>
                </c:pt>
                <c:pt idx="8">
                  <c:v>1.7785135751820904</c:v>
                </c:pt>
              </c:numCache>
            </c:numRef>
          </c:val>
        </c:ser>
        <c:ser>
          <c:idx val="2"/>
          <c:order val="2"/>
          <c:tx>
            <c:strRef>
              <c:f>données!$A$54</c:f>
              <c:strCache>
                <c:ptCount val="1"/>
                <c:pt idx="0">
                  <c:v>Compétence économique</c:v>
                </c:pt>
              </c:strCache>
            </c:strRef>
          </c:tx>
          <c:spPr>
            <a:ln w="25400"/>
          </c:spPr>
          <c:invertIfNegative val="0"/>
          <c:cat>
            <c:multiLvlStrRef>
              <c:f>données!$B$50:$J$51</c:f>
              <c:multiLvlStrCache>
                <c:ptCount val="9"/>
                <c:lvl>
                  <c:pt idx="0">
                    <c:v>Belgique</c:v>
                  </c:pt>
                  <c:pt idx="1">
                    <c:v>Allemagne</c:v>
                  </c:pt>
                  <c:pt idx="2">
                    <c:v>France</c:v>
                  </c:pt>
                  <c:pt idx="3">
                    <c:v>Pays-Bas</c:v>
                  </c:pt>
                  <c:pt idx="5">
                    <c:v>Belgique</c:v>
                  </c:pt>
                  <c:pt idx="6">
                    <c:v>Allemagne</c:v>
                  </c:pt>
                  <c:pt idx="7">
                    <c:v>France</c:v>
                  </c:pt>
                  <c:pt idx="8">
                    <c:v>Pays-Bas</c:v>
                  </c:pt>
                </c:lvl>
                <c:lvl>
                  <c:pt idx="0">
                    <c:v>1995</c:v>
                  </c:pt>
                  <c:pt idx="4">
                    <c:v>  </c:v>
                  </c:pt>
                  <c:pt idx="5">
                    <c:v>2010</c:v>
                  </c:pt>
                </c:lvl>
              </c:multiLvlStrCache>
            </c:multiLvlStrRef>
          </c:cat>
          <c:val>
            <c:numRef>
              <c:f>données!$B$54:$J$54</c:f>
              <c:numCache>
                <c:formatCode>0.0</c:formatCode>
                <c:ptCount val="9"/>
                <c:pt idx="0">
                  <c:v>3.3779533713482039</c:v>
                </c:pt>
                <c:pt idx="1">
                  <c:v>2.7129495257324856</c:v>
                </c:pt>
                <c:pt idx="2">
                  <c:v>3.0689348463378088</c:v>
                </c:pt>
                <c:pt idx="3">
                  <c:v>3.427563774430137</c:v>
                </c:pt>
                <c:pt idx="5">
                  <c:v>5.0647304859443087</c:v>
                </c:pt>
                <c:pt idx="6">
                  <c:v>2.8988761679715456</c:v>
                </c:pt>
                <c:pt idx="7">
                  <c:v>3.6391758576290614</c:v>
                </c:pt>
                <c:pt idx="8">
                  <c:v>4.0158069608455946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7530552"/>
        <c:axId val="457530944"/>
      </c:barChart>
      <c:catAx>
        <c:axId val="457530552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30944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457530944"/>
        <c:scaling>
          <c:orientation val="minMax"/>
        </c:scaling>
        <c:delete val="0"/>
        <c:axPos val="l"/>
        <c:majorGridlines>
          <c:spPr>
            <a:ln w="6350">
              <a:solidFill>
                <a:srgbClr val="D9D9D9"/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>
            <a:solidFill>
              <a:srgbClr val="414141">
                <a:lumMod val="60000"/>
                <a:lumOff val="40000"/>
              </a:srgbClr>
            </a:solidFill>
            <a:prstDash val="solid"/>
          </a:ln>
        </c:spPr>
        <c:crossAx val="457530552"/>
        <c:crosses val="autoZero"/>
        <c:crossBetween val="between"/>
      </c:valAx>
      <c:spPr>
        <a:noFill/>
        <a:ln w="12700">
          <a:solidFill>
            <a:srgbClr val="414141">
              <a:lumMod val="60000"/>
              <a:lumOff val="40000"/>
            </a:srgb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1150073715175383"/>
          <c:y val="0.92166181387371859"/>
          <c:w val="0.83496135482387501"/>
          <c:h val="7.319201592327997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800">
          <a:solidFill>
            <a:srgbClr val="414141"/>
          </a:solidFill>
          <a:latin typeface="Trebuchet MS"/>
          <a:ea typeface="Trebuchet MS"/>
          <a:cs typeface="Trebuchet MS"/>
        </a:defRPr>
      </a:pPr>
      <a:endParaRPr lang="fr-FR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0.21449</cdr:x>
      <cdr:y>0.03886</cdr:y>
    </cdr:from>
    <cdr:to>
      <cdr:x>0.45126</cdr:x>
      <cdr:y>0.19946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3480" y="114300"/>
          <a:ext cx="1295400" cy="472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100"/>
            <a:t>Commerce de détail</a:t>
          </a:r>
        </a:p>
      </cdr:txBody>
    </cdr:sp>
  </cdr:relSizeAnchor>
  <cdr:relSizeAnchor xmlns:cdr="http://schemas.openxmlformats.org/drawingml/2006/chartDrawing">
    <cdr:from>
      <cdr:x>0.68525</cdr:x>
      <cdr:y>0.04663</cdr:y>
    </cdr:from>
    <cdr:to>
      <cdr:x>0.89556</cdr:x>
      <cdr:y>0.22796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49040" y="137160"/>
          <a:ext cx="115062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100"/>
            <a:t>Services professionnels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2B708-E78B-4C62-8840-2B032F24BB08}" type="datetimeFigureOut">
              <a:rPr lang="en-GB" smtClean="0"/>
              <a:pPr/>
              <a:t>19/11/2015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1E82B-BFC0-4B1B-A56F-D60945271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9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1E82B-BFC0-4B1B-A56F-D60945271BA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8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L’effet de la crise sur ces composantes a été fortement négative pour la contribution de la PTF (ce qui est logique car elle capte l’effet du cycle) et surtout sur la contribution du capital </a:t>
            </a:r>
            <a:r>
              <a:rPr lang="fr-FR" baseline="0" dirty="0" err="1" smtClean="0"/>
              <a:t>deepening</a:t>
            </a:r>
            <a:r>
              <a:rPr lang="fr-FR" baseline="0" dirty="0" smtClean="0"/>
              <a:t> qui a clairement ralentit.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 graphique illustre l’effet de la crise sur les différentes composantes de la</a:t>
            </a:r>
            <a:r>
              <a:rPr lang="fr-FR" baseline="0" dirty="0" smtClean="0"/>
              <a:t> croissance de la productivité uniquement pour la Belgique faute de données disponibles pour les pays voisins.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On voit clairement le ralentissement de l’intensification capitalistique TIC et Non-TIC.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les années à venir le retour à une croissance plus soutenue de la productivité tout en continuant le redressement de l’utilisation du travail demandera donc de renforcer la contribution de la PTF en Belgique.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1E82B-BFC0-4B1B-A56F-D60945271BA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9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131840" y="980728"/>
            <a:ext cx="5540152" cy="216024"/>
          </a:xfrm>
        </p:spPr>
        <p:txBody>
          <a:bodyPr/>
          <a:lstStyle>
            <a:lvl1pPr>
              <a:defRPr lang="fr-FR" sz="2400" kern="1200" dirty="0" smtClean="0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128392" cy="6229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aseline="0">
                <a:latin typeface="Trebuchet MS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3995936" y="2636912"/>
            <a:ext cx="4680520" cy="936104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1"/>
          </p:nvPr>
        </p:nvSpPr>
        <p:spPr>
          <a:xfrm>
            <a:off x="3707904" y="1196752"/>
            <a:ext cx="4967785" cy="3600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kaftpowerpoint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564732"/>
            <a:ext cx="1524000" cy="11525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475" y="288032"/>
            <a:ext cx="7560000" cy="1196752"/>
          </a:xfrm>
        </p:spPr>
        <p:txBody>
          <a:bodyPr/>
          <a:lstStyle>
            <a:lvl1pPr algn="l">
              <a:defRPr sz="2400" b="1">
                <a:solidFill>
                  <a:srgbClr val="1B3B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0"/>
          </p:nvPr>
        </p:nvSpPr>
        <p:spPr>
          <a:xfrm>
            <a:off x="1188024" y="1929465"/>
            <a:ext cx="6768352" cy="367196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3" name="Rounded Rectangle 12"/>
          <p:cNvSpPr/>
          <p:nvPr userDrawn="1"/>
        </p:nvSpPr>
        <p:spPr bwMode="auto">
          <a:xfrm>
            <a:off x="788400" y="1587600"/>
            <a:ext cx="75600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1"/>
          </p:nvPr>
        </p:nvSpPr>
        <p:spPr>
          <a:xfrm>
            <a:off x="787475" y="1587600"/>
            <a:ext cx="7560000" cy="432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787475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7560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Espace réservé du tableau 8"/>
          <p:cNvSpPr>
            <a:spLocks noGrp="1"/>
          </p:cNvSpPr>
          <p:nvPr>
            <p:ph type="tbl" sz="quarter" idx="11"/>
          </p:nvPr>
        </p:nvSpPr>
        <p:spPr>
          <a:xfrm>
            <a:off x="3707904" y="1587600"/>
            <a:ext cx="4644000" cy="432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fr-F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788400" y="158760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4752041" y="160505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38113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827584" y="1587600"/>
            <a:ext cx="36004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ounded Rectangle 8"/>
          <p:cNvSpPr/>
          <p:nvPr userDrawn="1"/>
        </p:nvSpPr>
        <p:spPr bwMode="auto">
          <a:xfrm>
            <a:off x="4751641" y="1587600"/>
            <a:ext cx="36004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1151949" y="1845617"/>
            <a:ext cx="3024386" cy="3815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7" name="Chart Placeholder 12"/>
          <p:cNvSpPr>
            <a:spLocks noGrp="1"/>
          </p:cNvSpPr>
          <p:nvPr>
            <p:ph type="chart" sz="quarter" idx="11"/>
          </p:nvPr>
        </p:nvSpPr>
        <p:spPr>
          <a:xfrm>
            <a:off x="5064131" y="1844824"/>
            <a:ext cx="3024386" cy="3815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149553" y="1857457"/>
            <a:ext cx="3816424" cy="37747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6" name="Rounded Rectangle 15"/>
          <p:cNvSpPr/>
          <p:nvPr userDrawn="1"/>
        </p:nvSpPr>
        <p:spPr bwMode="auto">
          <a:xfrm>
            <a:off x="3708000" y="1587600"/>
            <a:ext cx="46440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2"/>
          </p:nvPr>
        </p:nvSpPr>
        <p:spPr>
          <a:xfrm>
            <a:off x="3708000" y="1587600"/>
            <a:ext cx="4644000" cy="4320000"/>
          </a:xfrm>
          <a:prstGeom prst="roundRect">
            <a:avLst/>
          </a:prstGeom>
          <a:solidFill>
            <a:srgbClr val="2D687E"/>
          </a:solidFill>
          <a:ln w="12700">
            <a:solidFill>
              <a:schemeClr val="tx1"/>
            </a:solidFill>
          </a:ln>
        </p:spPr>
        <p:txBody>
          <a:bodyPr lIns="144000" tIns="144000" rIns="144000" bIns="14400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757488"/>
            <a:ext cx="7772400" cy="201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Trebuchet MS" charset="0"/>
              </a:rPr>
              <a:t>Cliquez pour modifier le style du titre</a:t>
            </a:r>
            <a:endParaRPr lang="en-US" smtClean="0">
              <a:sym typeface="Trebuchet MS" charset="0"/>
            </a:endParaRPr>
          </a:p>
        </p:txBody>
      </p:sp>
      <p:pic>
        <p:nvPicPr>
          <p:cNvPr id="4" name="Picture 3" descr="kaftpowerpoint-righ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7533456"/>
          </a:xfrm>
          <a:prstGeom prst="rect">
            <a:avLst/>
          </a:prstGeom>
        </p:spPr>
      </p:pic>
      <p:sp>
        <p:nvSpPr>
          <p:cNvPr id="5" name="Rectangle 1"/>
          <p:cNvSpPr>
            <a:spLocks/>
          </p:cNvSpPr>
          <p:nvPr/>
        </p:nvSpPr>
        <p:spPr bwMode="auto">
          <a:xfrm>
            <a:off x="7847281" y="6344945"/>
            <a:ext cx="979435" cy="38472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cap="none" spc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Verdana Bold" charset="0"/>
                <a:cs typeface="Verdana Bold" charset="0"/>
                <a:sym typeface="Verdana Bold" charset="0"/>
              </a:rPr>
              <a:t>plan.be</a:t>
            </a:r>
            <a:endParaRPr lang="en-US" sz="2000" b="1" cap="none" spc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Verdana Bold" charset="0"/>
              <a:cs typeface="Verdana Bold" charset="0"/>
              <a:sym typeface="Verdana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11" r:id="rId4"/>
    <p:sldLayoutId id="2147483706" r:id="rId5"/>
    <p:sldLayoutId id="2147483713" r:id="rId6"/>
    <p:sldLayoutId id="2147483714" r:id="rId7"/>
    <p:sldLayoutId id="2147483707" r:id="rId8"/>
    <p:sldLayoutId id="2147483712" r:id="rId9"/>
  </p:sldLayoutIdLst>
  <p:transition/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+mj-lt"/>
          <a:ea typeface="+mj-ea"/>
          <a:cs typeface="+mj-cs"/>
          <a:sym typeface="Trebuchet MS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9pPr>
    </p:titleStyle>
    <p:bodyStyle>
      <a:lvl1pPr marL="39688" algn="r" rtl="0" eaLnBrk="1" fontAlgn="base" hangingPunct="1">
        <a:spcBef>
          <a:spcPts val="40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Verdana" charset="0"/>
        </a:defRPr>
      </a:lvl1pPr>
      <a:lvl2pPr marL="496888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2pPr>
      <a:lvl3pPr marL="954088" algn="ctr" rtl="0" eaLnBrk="1" fontAlgn="base" hangingPunct="1">
        <a:spcBef>
          <a:spcPts val="400"/>
        </a:spcBef>
        <a:spcAft>
          <a:spcPct val="0"/>
        </a:spcAft>
        <a:defRPr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3pPr>
      <a:lvl4pPr marL="14112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4pPr>
      <a:lvl5pPr marL="18684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5pPr>
      <a:lvl6pPr marL="23256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6pPr>
      <a:lvl7pPr marL="27828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7pPr>
      <a:lvl8pPr marL="32400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8pPr>
      <a:lvl9pPr marL="36972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.be/publications/publication-1495-fr-labour+productivity+growth+in+belgium+long+term+trend+decline+and+possible+actions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5551" y="3573016"/>
            <a:ext cx="4480137" cy="622920"/>
          </a:xfrm>
        </p:spPr>
        <p:txBody>
          <a:bodyPr/>
          <a:lstStyle/>
          <a:p>
            <a:r>
              <a:rPr lang="fr-FR" dirty="0" smtClean="0"/>
              <a:t>Raisons du déclin et pistes de solution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Bernadette Biatour et Chantal Kegels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Croissance</a:t>
            </a:r>
            <a:r>
              <a:rPr lang="en-GB" dirty="0" smtClean="0"/>
              <a:t> de la </a:t>
            </a:r>
            <a:r>
              <a:rPr lang="fr-FR" dirty="0" smtClean="0"/>
              <a:t>productivité en Belgique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Congrès des économistes belges de langue française – Liège</a:t>
            </a:r>
          </a:p>
          <a:p>
            <a:r>
              <a:rPr lang="fr-FR" dirty="0" smtClean="0"/>
              <a:t>26 novembre 2015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Amélioration du fonctionnement du marché des produits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491880" y="1628800"/>
            <a:ext cx="2088232" cy="72008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169645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Réforme </a:t>
            </a:r>
          </a:p>
          <a:p>
            <a:r>
              <a:rPr lang="fr-FR" sz="1600" dirty="0" smtClean="0"/>
              <a:t>pro-concurrence</a:t>
            </a:r>
            <a:endParaRPr lang="fr-FR" sz="1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971600" y="2924944"/>
            <a:ext cx="2088232" cy="72008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35896" y="2921714"/>
            <a:ext cx="2088232" cy="72008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63952" y="2921714"/>
            <a:ext cx="2088232" cy="72008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286625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Gains pouvoir </a:t>
            </a:r>
          </a:p>
          <a:p>
            <a:r>
              <a:rPr lang="fr-FR" sz="1600" dirty="0" smtClean="0"/>
              <a:t>d’achat ménages et entreprises</a:t>
            </a:r>
            <a:endParaRPr lang="fr-FR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1792" y="297176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Réduction rentes </a:t>
            </a:r>
          </a:p>
          <a:p>
            <a:r>
              <a:rPr lang="fr-FR" sz="1600" dirty="0"/>
              <a:t>s</a:t>
            </a:r>
            <a:r>
              <a:rPr lang="fr-FR" sz="1600" dirty="0" smtClean="0"/>
              <a:t>ecteurs régulés</a:t>
            </a:r>
            <a:endParaRPr lang="fr-FR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7968" y="299203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Gains   </a:t>
            </a:r>
          </a:p>
          <a:p>
            <a:r>
              <a:rPr lang="fr-FR" sz="1600" dirty="0" smtClean="0"/>
              <a:t>productivité</a:t>
            </a:r>
            <a:endParaRPr lang="fr-FR" sz="1600" dirty="0"/>
          </a:p>
        </p:txBody>
      </p:sp>
      <p:cxnSp>
        <p:nvCxnSpPr>
          <p:cNvPr id="22" name="Straight Connector 21"/>
          <p:cNvCxnSpPr>
            <a:stCxn id="13" idx="2"/>
          </p:cNvCxnSpPr>
          <p:nvPr/>
        </p:nvCxnSpPr>
        <p:spPr bwMode="auto">
          <a:xfrm>
            <a:off x="4535996" y="2348880"/>
            <a:ext cx="0" cy="288032"/>
          </a:xfrm>
          <a:prstGeom prst="line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907704" y="2636912"/>
            <a:ext cx="5400364" cy="0"/>
          </a:xfrm>
          <a:prstGeom prst="line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907704" y="2636912"/>
            <a:ext cx="0" cy="229343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535996" y="2636912"/>
            <a:ext cx="0" cy="229343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308068" y="2636912"/>
            <a:ext cx="0" cy="229343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971600" y="4797152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Impact positif progressif avec effet maximal entre la 5</a:t>
            </a:r>
            <a:r>
              <a:rPr lang="fr-FR" sz="1600" baseline="30000" dirty="0" smtClean="0"/>
              <a:t>ième</a:t>
            </a:r>
            <a:r>
              <a:rPr lang="fr-FR" sz="1600" dirty="0" smtClean="0"/>
              <a:t> et la 10</a:t>
            </a:r>
            <a:r>
              <a:rPr lang="fr-FR" sz="1600" baseline="30000" dirty="0" smtClean="0"/>
              <a:t>ième</a:t>
            </a:r>
            <a:r>
              <a:rPr lang="fr-FR" sz="1600" dirty="0" smtClean="0"/>
              <a:t> année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Belgique : impact plus rapide sur coût du travail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70157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Fonctionnement du marché des produits en Belgique en comparaison avec les pays voisins</a:t>
            </a:r>
            <a:endParaRPr lang="fr-FR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183299" y="1772816"/>
            <a:ext cx="6768352" cy="3671968"/>
          </a:xfrm>
        </p:spPr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88024" y="1772816"/>
            <a:ext cx="6768352" cy="38286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BE" sz="1400" dirty="0" smtClean="0"/>
              <a:t>Indicateur </a:t>
            </a:r>
            <a:r>
              <a:rPr lang="fr-BE" sz="1400" dirty="0"/>
              <a:t>de régulation du marché des produits (PMR</a:t>
            </a:r>
            <a:r>
              <a:rPr lang="fr-BE" sz="1400" dirty="0" smtClean="0"/>
              <a:t>)</a:t>
            </a:r>
            <a:endParaRPr lang="fr-BE" sz="1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252454"/>
              </p:ext>
            </p:extLst>
          </p:nvPr>
        </p:nvGraphicFramePr>
        <p:xfrm>
          <a:off x="1057753" y="1700808"/>
          <a:ext cx="7042640" cy="403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478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 du marché des produits </a:t>
            </a:r>
            <a:r>
              <a:rPr lang="fr-FR" dirty="0" smtClean="0"/>
              <a:t>en Belgique en comparaison avec les pays voisins</a:t>
            </a:r>
            <a:r>
              <a:rPr lang="fr-BE" dirty="0" smtClean="0"/>
              <a:t/>
            </a:r>
            <a:br>
              <a:rPr lang="fr-BE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71806" y="1688594"/>
            <a:ext cx="6768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dirty="0" smtClean="0"/>
              <a:t>Indicateur </a:t>
            </a:r>
            <a:r>
              <a:rPr lang="fr-FR" sz="1400" dirty="0"/>
              <a:t>de régulation du commerce de détail et des services </a:t>
            </a:r>
            <a:r>
              <a:rPr lang="fr-FR" sz="1400" dirty="0" smtClean="0"/>
              <a:t>professionnels</a:t>
            </a:r>
            <a:endParaRPr lang="fr-FR" sz="14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769689862"/>
              </p:ext>
            </p:extLst>
          </p:nvPr>
        </p:nvGraphicFramePr>
        <p:xfrm>
          <a:off x="1171806" y="2132964"/>
          <a:ext cx="6769100" cy="375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74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Accumulation du capital basé sur la connaissance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59632" y="2204864"/>
            <a:ext cx="1800200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07904" y="2230569"/>
            <a:ext cx="1800200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156176" y="2223782"/>
            <a:ext cx="1800200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8094" y="2242700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Accumulation capital basé connaissance</a:t>
            </a:r>
            <a:endParaRPr lang="fr-F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80520" y="234888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Innovation et diffusion progrès</a:t>
            </a:r>
            <a:endParaRPr lang="fr-F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30329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Gains de productivité</a:t>
            </a:r>
            <a:endParaRPr lang="fr-FR" sz="1400" dirty="0"/>
          </a:p>
        </p:txBody>
      </p:sp>
      <p:cxnSp>
        <p:nvCxnSpPr>
          <p:cNvPr id="11" name="Straight Arrow Connector 10"/>
          <p:cNvCxnSpPr>
            <a:stCxn id="4" idx="3"/>
          </p:cNvCxnSpPr>
          <p:nvPr/>
        </p:nvCxnSpPr>
        <p:spPr bwMode="auto">
          <a:xfrm>
            <a:off x="3059832" y="2564904"/>
            <a:ext cx="576064" cy="0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5" idx="3"/>
          </p:cNvCxnSpPr>
          <p:nvPr/>
        </p:nvCxnSpPr>
        <p:spPr bwMode="auto">
          <a:xfrm flipV="1">
            <a:off x="5508104" y="2583822"/>
            <a:ext cx="576064" cy="6787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24907" y="337112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Capital basé sur la connaissance = 3 familles d’intangibles :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	1.    Information informatisée (logiciels, bases de données)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	2. Propriété innovante (R&amp;D, design, exploration minière, innovation financière, œuvres artistiques)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 smtClean="0"/>
              <a:t>	3. Compétences économiques (publicité, marketing, capital organisationnel et formation)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2215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Accumulation du capital basé sur la connaissance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974137158"/>
              </p:ext>
            </p:extLst>
          </p:nvPr>
        </p:nvGraphicFramePr>
        <p:xfrm>
          <a:off x="1187450" y="1928813"/>
          <a:ext cx="67691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550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82550" indent="0">
              <a:buNone/>
            </a:pPr>
            <a:r>
              <a:rPr lang="fr-FR" dirty="0" smtClean="0"/>
              <a:t>Mais</a:t>
            </a:r>
          </a:p>
          <a:p>
            <a:pPr marL="8255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Distribution inégale entre les branches d’activité et les entreprises belges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Efficacité différente selon le niveau technologique des branches d’activité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Efficacité différente selon la nature de la R&amp;D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Accumulation du capital basé sur la connaissance</a:t>
            </a:r>
          </a:p>
        </p:txBody>
      </p:sp>
    </p:spTree>
    <p:extLst>
      <p:ext uri="{BB962C8B-B14F-4D97-AF65-F5344CB8AC3E}">
        <p14:creationId xmlns:p14="http://schemas.microsoft.com/office/powerpoint/2010/main" val="3217175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Accumulation du capital basé sur la </a:t>
            </a:r>
            <a:r>
              <a:rPr lang="fr-FR" dirty="0" smtClean="0"/>
              <a:t>connaissance : rôle crucial du capital humain</a:t>
            </a:r>
            <a:endParaRPr lang="fr-FR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71744235"/>
              </p:ext>
            </p:extLst>
          </p:nvPr>
        </p:nvGraphicFramePr>
        <p:xfrm>
          <a:off x="1223454" y="2132856"/>
          <a:ext cx="67691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62880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Personnes âgées de 30 à 34 ans détentrices d’un diplôme de l’enseignement supérieur en % de la population totale du même âge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2141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57800" y="3993947"/>
            <a:ext cx="7474640" cy="2315373"/>
          </a:xfrm>
        </p:spPr>
        <p:txBody>
          <a:bodyPr/>
          <a:lstStyle/>
          <a:p>
            <a:pPr marL="82550" indent="0">
              <a:buNone/>
            </a:pPr>
            <a:endParaRPr lang="fr-FR" dirty="0" smtClean="0"/>
          </a:p>
          <a:p>
            <a:pPr marL="82550" indent="0">
              <a:buNone/>
            </a:pPr>
            <a:r>
              <a:rPr lang="fr-FR" dirty="0" smtClean="0"/>
              <a:t>Consolidation budgétaire : diminution investissement public</a:t>
            </a:r>
          </a:p>
          <a:p>
            <a:pPr marL="82550" indent="0">
              <a:buNone/>
            </a:pPr>
            <a:r>
              <a:rPr lang="fr-FR" dirty="0" smtClean="0"/>
              <a:t>Récession : diminution investissement privé</a:t>
            </a:r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r>
              <a:rPr lang="fr-FR" dirty="0" smtClean="0"/>
              <a:t>Belgique : diminution du stock net de capital (volume) dans le transport et l’énergie depuis 1995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Amélioration de l’infrastructure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19505" y="1653928"/>
            <a:ext cx="2232248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15616" y="3006261"/>
            <a:ext cx="1584176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12878" y="3042788"/>
            <a:ext cx="1584176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37800" y="3042788"/>
            <a:ext cx="1584176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76708" y="3042788"/>
            <a:ext cx="1584176" cy="72008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521" y="170176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Dépenses en infrastructure</a:t>
            </a:r>
            <a:endParaRPr lang="fr-F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35596" y="310469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Diminution coûts production</a:t>
            </a:r>
            <a:endParaRPr lang="fr-FR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15397" y="3104691"/>
            <a:ext cx="1606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Augmentation stock capital</a:t>
            </a:r>
            <a:endParaRPr lang="fr-FR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2416" y="3104691"/>
            <a:ext cx="180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Augmentation demande agrégée</a:t>
            </a:r>
            <a:endParaRPr lang="fr-FR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4184" y="310469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Augmentation investissements</a:t>
            </a:r>
            <a:endParaRPr lang="fr-FR" sz="1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35629" y="2374008"/>
            <a:ext cx="0" cy="262904"/>
          </a:xfrm>
          <a:prstGeom prst="line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907704" y="2636912"/>
            <a:ext cx="5497262" cy="0"/>
          </a:xfrm>
          <a:prstGeom prst="line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907704" y="2636912"/>
            <a:ext cx="0" cy="288032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718455" y="2636912"/>
            <a:ext cx="0" cy="369349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14316" y="2636912"/>
            <a:ext cx="0" cy="369349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04966" y="2636912"/>
            <a:ext cx="0" cy="369349"/>
          </a:xfrm>
          <a:prstGeom prst="straightConnector1">
            <a:avLst/>
          </a:prstGeom>
          <a:solidFill>
            <a:srgbClr val="1A142E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9575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82550" indent="0">
              <a:buNone/>
            </a:pPr>
            <a:r>
              <a:rPr lang="fr-FR" dirty="0" smtClean="0"/>
              <a:t>Initiative européenne : plan Juncker</a:t>
            </a:r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r>
              <a:rPr lang="fr-FR" dirty="0" smtClean="0"/>
              <a:t>Objectif : améliorer l’infrastructure de télécommunications, d’énergie et de transport</a:t>
            </a:r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r>
              <a:rPr lang="fr-FR" dirty="0" smtClean="0"/>
              <a:t>Moyens : création du fonds européen pour l’investissement stratégique (EFSI), développement partenariat public-privé, développement d’un environnement (réglementaire, fiscal, financier) favorable aux investissements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Amélioration de l’infrastructure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361053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82550" indent="0">
              <a:buNone/>
            </a:pPr>
            <a:endParaRPr lang="fr-FR" dirty="0" smtClean="0"/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endParaRPr lang="fr-FR" dirty="0" smtClean="0"/>
          </a:p>
          <a:p>
            <a:pPr marL="82550" indent="0" algn="ctr">
              <a:buNone/>
            </a:pPr>
            <a:r>
              <a:rPr lang="fr-FR" dirty="0" smtClean="0"/>
              <a:t>Merci de votre attention</a:t>
            </a:r>
          </a:p>
          <a:p>
            <a:pPr marL="82550" indent="0">
              <a:buNone/>
            </a:pPr>
            <a:endParaRPr lang="fr-FR" dirty="0"/>
          </a:p>
          <a:p>
            <a:pPr marL="82550" indent="0">
              <a:buNone/>
            </a:pPr>
            <a:endParaRPr lang="fr-FR" dirty="0" smtClean="0"/>
          </a:p>
          <a:p>
            <a:pPr marL="82550" indent="0">
              <a:buNone/>
            </a:pPr>
            <a:r>
              <a:rPr lang="fr-FR" dirty="0" smtClean="0"/>
              <a:t>Publication téléchargeable : WP 06-15 Labour </a:t>
            </a:r>
            <a:r>
              <a:rPr lang="fr-FR" dirty="0" err="1" smtClean="0"/>
              <a:t>productivity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in Belgium sur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www.plan.be/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265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Comment la croissance de la productivité évolue-t-elle en Belgique par rapport aux autres économies avancées ?</a:t>
            </a:r>
          </a:p>
          <a:p>
            <a:endParaRPr lang="fr-FR" dirty="0"/>
          </a:p>
          <a:p>
            <a:r>
              <a:rPr lang="fr-FR" dirty="0" smtClean="0"/>
              <a:t>Quelles sont les raisons de cette évolution ?</a:t>
            </a:r>
          </a:p>
          <a:p>
            <a:endParaRPr lang="fr-FR" dirty="0"/>
          </a:p>
          <a:p>
            <a:r>
              <a:rPr lang="fr-FR" dirty="0" smtClean="0"/>
              <a:t>Quelles sont les pistes d’action pour améliorer la croissance de la productivité ?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questions posées…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786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Déclin du taux de croissance de la productivité</a:t>
            </a:r>
            <a:endParaRPr lang="fr-FR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371797712"/>
              </p:ext>
            </p:extLst>
          </p:nvPr>
        </p:nvGraphicFramePr>
        <p:xfrm>
          <a:off x="1146675" y="1772816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399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Déclin plus marqué que dans d’autres économies</a:t>
            </a:r>
            <a:endParaRPr lang="fr-FR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320698"/>
              </p:ext>
            </p:extLst>
          </p:nvPr>
        </p:nvGraphicFramePr>
        <p:xfrm>
          <a:off x="1188024" y="1844825"/>
          <a:ext cx="6768352" cy="375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56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Déclin qui pèse sur la croissance du PIB par habitant</a:t>
            </a:r>
            <a:endParaRPr lang="fr-FR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72897061"/>
              </p:ext>
            </p:extLst>
          </p:nvPr>
        </p:nvGraphicFramePr>
        <p:xfrm>
          <a:off x="1152525" y="1846263"/>
          <a:ext cx="3024188" cy="381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1"/>
            <p:extLst>
              <p:ext uri="{D42A27DB-BD31-4B8C-83A1-F6EECF244321}">
                <p14:modId xmlns:p14="http://schemas.microsoft.com/office/powerpoint/2010/main" val="3017918277"/>
              </p:ext>
            </p:extLst>
          </p:nvPr>
        </p:nvGraphicFramePr>
        <p:xfrm>
          <a:off x="5064125" y="1844675"/>
          <a:ext cx="3024188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1628800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Belgique</a:t>
            </a:r>
            <a:endParaRPr lang="fr-F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163436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Etats-Unis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25463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Composantes de la croissance de la productivité</a:t>
            </a:r>
            <a:endParaRPr lang="fr-FR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218881356"/>
              </p:ext>
            </p:extLst>
          </p:nvPr>
        </p:nvGraphicFramePr>
        <p:xfrm>
          <a:off x="1187450" y="1928813"/>
          <a:ext cx="67691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00808"/>
            <a:ext cx="6696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Décomposition de la croissance de la productivité – 2000-2007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0702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Composantes de la croissance de la productivité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/>
          </p:nvPr>
        </p:nvGraphicFramePr>
        <p:xfrm>
          <a:off x="1187450" y="1928813"/>
          <a:ext cx="67691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00808"/>
            <a:ext cx="6696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Décomposition de la croissance de la productivité – Belgique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08867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78058537"/>
              </p:ext>
            </p:extLst>
          </p:nvPr>
        </p:nvGraphicFramePr>
        <p:xfrm>
          <a:off x="1187625" y="1988839"/>
          <a:ext cx="6696742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262"/>
                <a:gridCol w="1060870"/>
                <a:gridCol w="1060870"/>
                <a:gridCol w="1060870"/>
                <a:gridCol w="1060870"/>
              </a:tblGrid>
              <a:tr h="496708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 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Belgique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Allemagne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France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Pays-Bas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7603">
                <a:tc>
                  <a:txBody>
                    <a:bodyPr/>
                    <a:lstStyle/>
                    <a:p>
                      <a:pPr algn="just" fontAlgn="ctr"/>
                      <a:r>
                        <a:rPr lang="fr-BE" sz="1600" u="none" strike="noStrike" dirty="0">
                          <a:effectLst/>
                        </a:rPr>
                        <a:t>Total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0,68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1,17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1,02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0,99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8500">
                <a:tc>
                  <a:txBody>
                    <a:bodyPr/>
                    <a:lstStyle/>
                    <a:p>
                      <a:pPr algn="just" fontAlgn="ctr"/>
                      <a:r>
                        <a:rPr lang="fr-BE" sz="1600" u="none" strike="noStrike">
                          <a:effectLst/>
                        </a:rPr>
                        <a:t>Industrie manufacturière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2,65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2,19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2,96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2,76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8500">
                <a:tc>
                  <a:txBody>
                    <a:bodyPr/>
                    <a:lstStyle/>
                    <a:p>
                      <a:pPr algn="just" fontAlgn="ctr"/>
                      <a:r>
                        <a:rPr lang="fr-BE" sz="1600" u="none" strike="noStrike">
                          <a:effectLst/>
                        </a:rPr>
                        <a:t>Services marchands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0,95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0,99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1,17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1,24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58500">
                <a:tc>
                  <a:txBody>
                    <a:bodyPr/>
                    <a:lstStyle/>
                    <a:p>
                      <a:pPr algn="just" fontAlgn="ctr"/>
                      <a:r>
                        <a:rPr lang="fr-BE" sz="1600" u="none" strike="noStrike" dirty="0">
                          <a:effectLst/>
                        </a:rPr>
                        <a:t>Services </a:t>
                      </a:r>
                      <a:r>
                        <a:rPr lang="fr-BE" sz="1600" u="none" strike="noStrike" dirty="0" err="1">
                          <a:effectLst/>
                        </a:rPr>
                        <a:t>non-marchands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-0,52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0,20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0,52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0,27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CCFF"/>
                    </a:solidFill>
                  </a:tcPr>
                </a:tc>
              </a:tr>
              <a:tr h="458500">
                <a:tc>
                  <a:txBody>
                    <a:bodyPr/>
                    <a:lstStyle/>
                    <a:p>
                      <a:pPr algn="just" fontAlgn="ctr"/>
                      <a:r>
                        <a:rPr lang="fr-BE" sz="1600" u="none" strike="noStrike">
                          <a:effectLst/>
                        </a:rPr>
                        <a:t>Autres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1,33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2,35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>
                          <a:effectLst/>
                        </a:rPr>
                        <a:t>0,75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</a:rPr>
                        <a:t>1,41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sectorielle de la productivité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700808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Taux de croissance annuel moyen, 2000-2013, en %</a:t>
            </a:r>
            <a:endParaRPr lang="fr-FR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5" y="5157192"/>
            <a:ext cx="669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200" dirty="0"/>
              <a:t>L’industrie manufacturière correspond au code C dans la NACEREV.2, les services marchands aux codes de G à M sans le L, les services </a:t>
            </a:r>
            <a:r>
              <a:rPr lang="fr-BE" sz="1200" dirty="0" err="1"/>
              <a:t>non-marchands</a:t>
            </a:r>
            <a:r>
              <a:rPr lang="fr-BE" sz="1200" dirty="0"/>
              <a:t> aux codes de N à S et les autres incluent les codes A, B, L, D, E, F et T. La disponibilité statistique limite les données pour la France à 2000-2012 et pour les Pays-Bas à 2001-2013.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967067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82550" indent="0">
              <a:buNone/>
            </a:pPr>
            <a:r>
              <a:rPr lang="fr-FR" dirty="0" smtClean="0"/>
              <a:t>Le contexte est important :</a:t>
            </a:r>
          </a:p>
          <a:p>
            <a:pPr marL="0" indent="0">
              <a:buNone/>
            </a:pPr>
            <a:endParaRPr lang="fr-FR" sz="2400" dirty="0"/>
          </a:p>
          <a:p>
            <a:pPr lvl="1"/>
            <a:r>
              <a:rPr lang="fr-FR" sz="2000" dirty="0" smtClean="0">
                <a:solidFill>
                  <a:srgbClr val="2D687E"/>
                </a:solidFill>
              </a:rPr>
              <a:t>Macro-économique </a:t>
            </a:r>
            <a:r>
              <a:rPr lang="fr-FR" sz="2000" dirty="0">
                <a:solidFill>
                  <a:srgbClr val="2D687E"/>
                </a:solidFill>
              </a:rPr>
              <a:t>:  croissance déprimée et plancher à Zéro des taux d’intérêt nominaux</a:t>
            </a:r>
          </a:p>
          <a:p>
            <a:pPr lvl="1"/>
            <a:r>
              <a:rPr lang="fr-FR" sz="2000" dirty="0" smtClean="0">
                <a:solidFill>
                  <a:srgbClr val="2D687E"/>
                </a:solidFill>
              </a:rPr>
              <a:t>Institutionnel </a:t>
            </a:r>
            <a:r>
              <a:rPr lang="fr-FR" sz="2000" dirty="0">
                <a:solidFill>
                  <a:srgbClr val="2D687E"/>
                </a:solidFill>
              </a:rPr>
              <a:t>: Pacte de stabilité et de croissance</a:t>
            </a:r>
          </a:p>
          <a:p>
            <a:pPr marL="82550" indent="0">
              <a:buNone/>
            </a:pPr>
            <a:endParaRPr lang="fr-FR" dirty="0" smtClean="0"/>
          </a:p>
          <a:p>
            <a:pPr marL="82550" indent="0" algn="just">
              <a:buNone/>
            </a:pPr>
            <a:r>
              <a:rPr lang="fr-FR" dirty="0" smtClean="0"/>
              <a:t>   Privilégier </a:t>
            </a:r>
            <a:r>
              <a:rPr lang="fr-FR" dirty="0"/>
              <a:t>les réformes qui n’ont pas d’impact négatif sur la </a:t>
            </a:r>
            <a:r>
              <a:rPr lang="fr-FR" dirty="0" smtClean="0"/>
              <a:t>demande </a:t>
            </a:r>
            <a:r>
              <a:rPr lang="fr-FR" dirty="0"/>
              <a:t>et un faible coût </a:t>
            </a:r>
            <a:r>
              <a:rPr lang="fr-FR" dirty="0" smtClean="0"/>
              <a:t>budgétaire</a:t>
            </a:r>
          </a:p>
          <a:p>
            <a:pPr marL="82550" indent="0" algn="just">
              <a:buNone/>
            </a:pPr>
            <a:r>
              <a:rPr lang="fr-FR" dirty="0"/>
              <a:t> </a:t>
            </a:r>
            <a:endParaRPr lang="fr-FR" dirty="0" smtClean="0"/>
          </a:p>
          <a:p>
            <a:pPr marL="82550" indent="0" algn="just">
              <a:buNone/>
            </a:pPr>
            <a:r>
              <a:rPr lang="fr-FR" dirty="0" smtClean="0"/>
              <a:t>   Trois familles de réformes : fonctionnement du marché des produits, innovation et infrastructure</a:t>
            </a:r>
            <a:endParaRPr lang="fr-FR" dirty="0"/>
          </a:p>
          <a:p>
            <a:pPr marL="8255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Pistes d’action…</a:t>
            </a:r>
            <a:endParaRPr lang="fr-FR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899592" y="3933056"/>
            <a:ext cx="216024" cy="72008"/>
          </a:xfrm>
          <a:prstGeom prst="righ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99592" y="4920328"/>
            <a:ext cx="216024" cy="72008"/>
          </a:xfrm>
          <a:prstGeom prst="righ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33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p2011">
  <a:themeElements>
    <a:clrScheme name="BFP">
      <a:dk1>
        <a:srgbClr val="414141"/>
      </a:dk1>
      <a:lt1>
        <a:srgbClr val="FFFFFF"/>
      </a:lt1>
      <a:dk2>
        <a:srgbClr val="1B3B5A"/>
      </a:dk2>
      <a:lt2>
        <a:srgbClr val="FFFFFF"/>
      </a:lt2>
      <a:accent1>
        <a:srgbClr val="A5B1BE"/>
      </a:accent1>
      <a:accent2>
        <a:srgbClr val="FFC73B"/>
      </a:accent2>
      <a:accent3>
        <a:srgbClr val="2D687E"/>
      </a:accent3>
      <a:accent4>
        <a:srgbClr val="6DC3D2"/>
      </a:accent4>
      <a:accent5>
        <a:srgbClr val="1B3B5A"/>
      </a:accent5>
      <a:accent6>
        <a:srgbClr val="F58220"/>
      </a:accent6>
      <a:hlink>
        <a:srgbClr val="2D687E"/>
      </a:hlink>
      <a:folHlink>
        <a:srgbClr val="41414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BFP_colors">
    <a:dk1>
      <a:srgbClr val="414141"/>
    </a:dk1>
    <a:lt1>
      <a:sysClr val="window" lastClr="FFFFFF"/>
    </a:lt1>
    <a:dk2>
      <a:srgbClr val="2D687E"/>
    </a:dk2>
    <a:lt2>
      <a:srgbClr val="EEECE1"/>
    </a:lt2>
    <a:accent1>
      <a:srgbClr val="F58220"/>
    </a:accent1>
    <a:accent2>
      <a:srgbClr val="2D687E"/>
    </a:accent2>
    <a:accent3>
      <a:srgbClr val="A5B1BE"/>
    </a:accent3>
    <a:accent4>
      <a:srgbClr val="FFC73B"/>
    </a:accent4>
    <a:accent5>
      <a:srgbClr val="6DC3D2"/>
    </a:accent5>
    <a:accent6>
      <a:srgbClr val="1B3B5A"/>
    </a:accent6>
    <a:hlink>
      <a:srgbClr val="0000FF"/>
    </a:hlink>
    <a:folHlink>
      <a:srgbClr val="800080"/>
    </a:folHlink>
  </a:clrScheme>
  <a:fontScheme name="BFP_Fonts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bfp2011</Template>
  <TotalTime>267</TotalTime>
  <Pages>0</Pages>
  <Words>744</Words>
  <Characters>0</Characters>
  <Application>Microsoft Office PowerPoint</Application>
  <PresentationFormat>On-screen Show (4:3)</PresentationFormat>
  <Lines>0</Lines>
  <Paragraphs>139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Gill Sans</vt:lpstr>
      <vt:lpstr>Trebuchet MS</vt:lpstr>
      <vt:lpstr>Verdana</vt:lpstr>
      <vt:lpstr>Verdana Bold</vt:lpstr>
      <vt:lpstr>ヒラギノ角ゴ ProN W3</vt:lpstr>
      <vt:lpstr>bfp2011</vt:lpstr>
      <vt:lpstr>PowerPoint Presentation</vt:lpstr>
      <vt:lpstr>Les questions posées…</vt:lpstr>
      <vt:lpstr>Déclin du taux de croissance de la productivité</vt:lpstr>
      <vt:lpstr>Déclin plus marqué que dans d’autres économies</vt:lpstr>
      <vt:lpstr>Déclin qui pèse sur la croissance du PIB par habitant</vt:lpstr>
      <vt:lpstr>Composantes de la croissance de la productivité</vt:lpstr>
      <vt:lpstr>Composantes de la croissance de la productivité</vt:lpstr>
      <vt:lpstr>Evolution sectorielle de la productivité</vt:lpstr>
      <vt:lpstr>Pistes d’action…</vt:lpstr>
      <vt:lpstr>Amélioration du fonctionnement du marché des produits</vt:lpstr>
      <vt:lpstr>Fonctionnement du marché des produits en Belgique en comparaison avec les pays voisins</vt:lpstr>
      <vt:lpstr>Fonctionnement du marché des produits en Belgique en comparaison avec les pays voisins </vt:lpstr>
      <vt:lpstr>Accumulation du capital basé sur la connaissance</vt:lpstr>
      <vt:lpstr>Accumulation du capital basé sur la connaissance</vt:lpstr>
      <vt:lpstr>Accumulation du capital basé sur la connaissance</vt:lpstr>
      <vt:lpstr>Accumulation du capital basé sur la connaissance : rôle crucial du capital humain</vt:lpstr>
      <vt:lpstr>Amélioration de l’infrastructure</vt:lpstr>
      <vt:lpstr>Amélioration de l’infrastructure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 Kegels</dc:creator>
  <cp:lastModifiedBy>Chantal Kegels</cp:lastModifiedBy>
  <cp:revision>22</cp:revision>
  <dcterms:created xsi:type="dcterms:W3CDTF">2015-11-03T08:32:08Z</dcterms:created>
  <dcterms:modified xsi:type="dcterms:W3CDTF">2015-11-19T07:13:31Z</dcterms:modified>
</cp:coreProperties>
</file>