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75" r:id="rId3"/>
    <p:sldId id="276" r:id="rId4"/>
    <p:sldId id="258" r:id="rId5"/>
    <p:sldId id="259" r:id="rId6"/>
    <p:sldId id="277" r:id="rId7"/>
    <p:sldId id="278" r:id="rId8"/>
    <p:sldId id="286" r:id="rId9"/>
    <p:sldId id="270" r:id="rId10"/>
    <p:sldId id="271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2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1540F-CD0D-4604-B503-E0FC05C74FC9}" type="datetimeFigureOut">
              <a:rPr lang="fr-BE" smtClean="0"/>
              <a:pPr/>
              <a:t>24/11/2015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FEF75-BA8A-414F-8291-C0469E7D481F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FEF75-BA8A-414F-8291-C0469E7D481F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FEF75-BA8A-414F-8291-C0469E7D481F}" type="slidenum">
              <a:rPr lang="fr-BE" smtClean="0"/>
              <a:pPr/>
              <a:t>7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3B5BA8E-19E8-4687-84FA-C5C60C38A35F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A889-A564-4FA6-9821-902822AC0BE4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96F1-26F3-4D15-8C84-12888FF5A779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80E-1731-4A49-B79D-A9D99F3C3F40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8EC256A-0217-48FF-B4E7-6234142E4ED3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4561-13D1-4C9E-B81E-F5C733EACFF7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A4D3-3CAC-470C-8A8D-E6871A89F05C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5CFC2-D09E-44E9-B98C-3D1C33313964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F0A2-07DC-4AD1-9A7E-570CC6137F7B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1B57A-D6FF-4A1A-B98A-C64CB35B1C29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6406-AC51-407F-B307-27645CB88E0B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1E66BA-DF17-4C3D-AFA4-F35C8D53D41E}" type="datetime1">
              <a:rPr lang="fr-BE" smtClean="0"/>
              <a:pPr/>
              <a:t>24/11/2015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AD4F59-90A4-4520-BCED-C3CD5B7CCE7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296144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Capital humain et croissance</a:t>
            </a:r>
            <a:br>
              <a:rPr lang="fr-BE" dirty="0" smtClean="0"/>
            </a:br>
            <a:r>
              <a:rPr lang="fr-BE" dirty="0" smtClean="0"/>
              <a:t>Le rôle de l’éducation</a:t>
            </a:r>
            <a:br>
              <a:rPr lang="fr-BE" dirty="0" smtClean="0"/>
            </a:br>
            <a:r>
              <a:rPr lang="fr-BE" sz="1600" dirty="0" smtClean="0"/>
              <a:t>Béatrice Van </a:t>
            </a:r>
            <a:r>
              <a:rPr lang="fr-BE" sz="1600" dirty="0" err="1" smtClean="0"/>
              <a:t>Haeperen</a:t>
            </a:r>
            <a:r>
              <a:rPr lang="fr-BE" sz="1600" dirty="0" smtClean="0"/>
              <a:t> (IWEPS, UCL) 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CEBLF, 26 novembre 2015 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</a:t>
            </a:fld>
            <a:endParaRPr lang="fr-BE"/>
          </a:p>
        </p:txBody>
      </p:sp>
      <p:pic>
        <p:nvPicPr>
          <p:cNvPr id="6" name="Image 5" descr="IWEPSEntête-RV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17621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3. La demande de qualifications</a:t>
            </a:r>
            <a:br>
              <a:rPr lang="fr-BE" dirty="0" smtClean="0"/>
            </a:br>
            <a:r>
              <a:rPr lang="fr-BE" sz="2400" dirty="0" smtClean="0"/>
              <a:t>Classification de </a:t>
            </a:r>
            <a:r>
              <a:rPr lang="fr-BE" sz="2400" dirty="0" err="1" smtClean="0"/>
              <a:t>Peneder</a:t>
            </a:r>
            <a:r>
              <a:rPr lang="fr-BE" sz="2400" dirty="0" smtClean="0"/>
              <a:t> (2007)</a:t>
            </a:r>
            <a:endParaRPr lang="fr-BE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classification des secteurs selon l’intensité du niveau d’éducation</a:t>
            </a:r>
          </a:p>
          <a:p>
            <a:pPr lvl="1"/>
            <a:r>
              <a:rPr lang="fr-BE" dirty="0" smtClean="0"/>
              <a:t>établie à partir de données annuelles (enquêtes ou administratives)</a:t>
            </a:r>
          </a:p>
          <a:p>
            <a:pPr lvl="1"/>
            <a:r>
              <a:rPr lang="fr-BE" dirty="0" smtClean="0"/>
              <a:t>relevées dans cinq pays </a:t>
            </a:r>
          </a:p>
          <a:p>
            <a:pPr lvl="1"/>
            <a:r>
              <a:rPr lang="fr-BE" dirty="0" smtClean="0"/>
              <a:t>sur le niveau d’éducation des travailleurs, leur occupation et leur secteur d’activité</a:t>
            </a:r>
          </a:p>
          <a:p>
            <a:r>
              <a:rPr lang="fr-BE" dirty="0" smtClean="0"/>
              <a:t>sept types de secteur, classés selon le degré d’intensité éducationnelle de l’emploi - de très faible à très élevé. </a:t>
            </a:r>
          </a:p>
          <a:p>
            <a:r>
              <a:rPr lang="fr-BE" dirty="0" smtClean="0"/>
              <a:t>intérêt de cette taxonomie </a:t>
            </a:r>
          </a:p>
          <a:p>
            <a:pPr lvl="1"/>
            <a:r>
              <a:rPr lang="fr-BE" dirty="0" smtClean="0"/>
              <a:t>explique une grande partie de la variation intersectorielle de la part des universitaires et des personnes faiblement éduquées</a:t>
            </a:r>
          </a:p>
          <a:p>
            <a:pPr lvl="1"/>
            <a:r>
              <a:rPr lang="fr-BE" dirty="0" smtClean="0"/>
              <a:t>est stable dans le temps</a:t>
            </a:r>
          </a:p>
          <a:p>
            <a:pPr lvl="1"/>
            <a:endParaRPr lang="fr-BE" dirty="0" smtClean="0"/>
          </a:p>
          <a:p>
            <a:pPr lvl="1"/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3. La demande de qualifications</a:t>
            </a:r>
            <a:br>
              <a:rPr lang="fr-BE" dirty="0" smtClean="0"/>
            </a:br>
            <a:r>
              <a:rPr lang="fr-BE" sz="2700" dirty="0" smtClean="0"/>
              <a:t>Classification de </a:t>
            </a:r>
            <a:r>
              <a:rPr lang="fr-BE" sz="2700" dirty="0" err="1" smtClean="0"/>
              <a:t>Peneder</a:t>
            </a:r>
            <a:r>
              <a:rPr lang="fr-BE" sz="2700" dirty="0" smtClean="0"/>
              <a:t> (2007)</a:t>
            </a:r>
            <a:endParaRPr lang="fr-BE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11</a:t>
            </a:fld>
            <a:endParaRPr lang="fr-BE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525658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79512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Contribution des secteurs à la croissance de l’emploi, 1996-2010, Belgique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0" y="5949280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Source: EUKLEMS</a:t>
            </a:r>
            <a:endParaRPr lang="fr-BE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5940152" y="1772816"/>
            <a:ext cx="30243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smtClean="0"/>
              <a:t>Ce sont les secteurs </a:t>
            </a:r>
            <a:r>
              <a:rPr lang="fr-BE" sz="2400" dirty="0" smtClean="0"/>
              <a:t>à</a:t>
            </a:r>
            <a:r>
              <a:rPr lang="fr-BE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BE" sz="2400" dirty="0" smtClean="0">
                <a:solidFill>
                  <a:schemeClr val="accent2">
                    <a:lumMod val="75000"/>
                  </a:schemeClr>
                </a:solidFill>
              </a:rPr>
              <a:t>très haute</a:t>
            </a:r>
            <a:r>
              <a:rPr lang="fr-BE" sz="2400" dirty="0" smtClean="0">
                <a:solidFill>
                  <a:schemeClr val="accent2">
                    <a:lumMod val="75000"/>
                  </a:schemeClr>
                </a:solidFill>
              </a:rPr>
              <a:t>, haute et </a:t>
            </a:r>
            <a:r>
              <a:rPr lang="fr-BE" sz="2400" dirty="0" smtClean="0">
                <a:solidFill>
                  <a:schemeClr val="accent2">
                    <a:lumMod val="75000"/>
                  </a:schemeClr>
                </a:solidFill>
              </a:rPr>
              <a:t>moyenne/haute </a:t>
            </a:r>
            <a:r>
              <a:rPr lang="fr-BE" sz="2400" dirty="0" smtClean="0">
                <a:solidFill>
                  <a:schemeClr val="accent2">
                    <a:lumMod val="75000"/>
                  </a:schemeClr>
                </a:solidFill>
              </a:rPr>
              <a:t>intensité en </a:t>
            </a:r>
            <a:r>
              <a:rPr lang="fr-BE" sz="2400" dirty="0" smtClean="0">
                <a:solidFill>
                  <a:schemeClr val="accent2">
                    <a:lumMod val="75000"/>
                  </a:schemeClr>
                </a:solidFill>
              </a:rPr>
              <a:t>éducation</a:t>
            </a:r>
            <a:r>
              <a:rPr lang="fr-BE" sz="2400" dirty="0" smtClean="0"/>
              <a:t> qui ont le plus contribué à la croissance de l’emploi</a:t>
            </a:r>
          </a:p>
          <a:p>
            <a:endParaRPr lang="fr-BE" sz="2400" dirty="0" smtClean="0"/>
          </a:p>
          <a:p>
            <a:pPr>
              <a:buFont typeface="Arial" pitchFamily="34" charset="0"/>
              <a:buChar char="•"/>
            </a:pPr>
            <a:r>
              <a:rPr lang="fr-BE" sz="2000" dirty="0" smtClean="0"/>
              <a:t>Activités professionnelles, R&amp;D</a:t>
            </a:r>
          </a:p>
          <a:p>
            <a:pPr>
              <a:buFont typeface="Arial" pitchFamily="34" charset="0"/>
              <a:buChar char="•"/>
            </a:pPr>
            <a:r>
              <a:rPr lang="fr-BE" sz="2000" dirty="0" smtClean="0"/>
              <a:t>Santé et action sociale</a:t>
            </a:r>
          </a:p>
          <a:p>
            <a:pPr>
              <a:buFont typeface="Arial" pitchFamily="34" charset="0"/>
              <a:buChar char="•"/>
            </a:pPr>
            <a:r>
              <a:rPr lang="fr-BE" sz="2000" dirty="0" smtClean="0"/>
              <a:t>Education</a:t>
            </a:r>
          </a:p>
          <a:p>
            <a:pPr>
              <a:buFont typeface="Arial" pitchFamily="34" charset="0"/>
              <a:buChar char="•"/>
            </a:pPr>
            <a:r>
              <a:rPr lang="fr-BE" sz="2000" dirty="0" smtClean="0"/>
              <a:t>Technologie de l’information, informatique</a:t>
            </a:r>
            <a:endParaRPr lang="fr-B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3. La demande de qualifications</a:t>
            </a:r>
            <a:br>
              <a:rPr lang="fr-BE" dirty="0" smtClean="0"/>
            </a:br>
            <a:r>
              <a:rPr lang="fr-BE" dirty="0" smtClean="0"/>
              <a:t> </a:t>
            </a:r>
            <a:r>
              <a:rPr lang="fr-BE" sz="2700" dirty="0" smtClean="0"/>
              <a:t>L’emploi dans les activités intensives en connaissance</a:t>
            </a:r>
            <a:endParaRPr lang="fr-BE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12</a:t>
            </a:fld>
            <a:endParaRPr lang="fr-BE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56166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23528" y="1268760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L’emploi dans les activités intensives en connaissance (KIA) en pourcentage de l’emploi total, comparaison 2008 et 2014, par sexe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0" y="40770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 : Eurostat, (online data code: htec_kia_emp2)</a:t>
            </a:r>
            <a:r>
              <a:rPr lang="fr-BE" dirty="0" smtClean="0"/>
              <a:t> 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95536" y="486916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Une activité est classée comme intensive en connaissance si les personnes disposant d’un diplôme de l’enseignement supérieur (CITE 97, niveaux 5 et 6) représentent plus de 33% de l’emploi total dans cette activité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3. La demande de qualifications</a:t>
            </a:r>
            <a:br>
              <a:rPr lang="fr-BE" dirty="0" smtClean="0"/>
            </a:br>
            <a:r>
              <a:rPr lang="fr-BE" sz="2700" dirty="0" smtClean="0"/>
              <a:t>Les ressources humaines en sciences et technologie</a:t>
            </a:r>
            <a:endParaRPr lang="fr-BE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13</a:t>
            </a:fld>
            <a:endParaRPr lang="fr-BE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525658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67544" y="1412777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Les ressources humaines en S&amp;T en proportion (en %) de l’emploi total (effectifs âgés de 25 à 64 ans)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0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HRSTO = occupent un emploi en S&amp;T</a:t>
            </a:r>
          </a:p>
          <a:p>
            <a:r>
              <a:rPr lang="fr-BE" dirty="0" smtClean="0"/>
              <a:t>HRSTC = occupent un emploi en S&amp;T </a:t>
            </a:r>
            <a:r>
              <a:rPr lang="fr-BE" b="1" dirty="0" smtClean="0"/>
              <a:t>et</a:t>
            </a:r>
            <a:r>
              <a:rPr lang="fr-BE" dirty="0" smtClean="0"/>
              <a:t> ont un diplôme supérieur en S&amp;T (CORE)</a:t>
            </a:r>
          </a:p>
          <a:p>
            <a:pPr lvl="1">
              <a:buFont typeface="Arial" pitchFamily="34" charset="0"/>
              <a:buChar char="•"/>
            </a:pPr>
            <a:r>
              <a:rPr lang="fr-BE" dirty="0" smtClean="0">
                <a:solidFill>
                  <a:schemeClr val="tx2"/>
                </a:solidFill>
              </a:rPr>
              <a:t>professions intellectuelles et scientifiques - diplômes sup durée moyenne ou longue</a:t>
            </a:r>
          </a:p>
          <a:p>
            <a:pPr lvl="1">
              <a:buFont typeface="Arial" pitchFamily="34" charset="0"/>
              <a:buChar char="•"/>
            </a:pPr>
            <a:r>
              <a:rPr lang="fr-BE" dirty="0" smtClean="0">
                <a:solidFill>
                  <a:schemeClr val="tx2"/>
                </a:solidFill>
              </a:rPr>
              <a:t>professions intermédiaires  - diplômes sup premier cycle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5724128" y="4149080"/>
            <a:ext cx="3024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 : EUROSTAT (online data code : </a:t>
            </a:r>
            <a:r>
              <a:rPr lang="fr-BE" sz="1200" dirty="0" err="1" smtClean="0"/>
              <a:t>hrst_st_ncat</a:t>
            </a:r>
            <a:r>
              <a:rPr lang="fr-BE" sz="1200" dirty="0" smtClean="0"/>
              <a:t>)</a:t>
            </a:r>
            <a:r>
              <a:rPr lang="fr-BE" dirty="0" smtClean="0"/>
              <a:t> </a:t>
            </a:r>
            <a:endParaRPr lang="fr-B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3. La demande de qualifications</a:t>
            </a:r>
            <a:br>
              <a:rPr lang="fr-BE" dirty="0" smtClean="0"/>
            </a:br>
            <a:r>
              <a:rPr lang="fr-BE" dirty="0" smtClean="0"/>
              <a:t> </a:t>
            </a:r>
            <a:r>
              <a:rPr lang="fr-BE" sz="2700" dirty="0" smtClean="0"/>
              <a:t>Les ressources humaines en sciences et technologie</a:t>
            </a:r>
            <a:endParaRPr lang="fr-BE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14</a:t>
            </a:fld>
            <a:endParaRPr lang="fr-BE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561662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95536" y="119675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Répartition des HRSTO (25-64 ans) par type d’occupation (en %), 2014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5805264"/>
            <a:ext cx="4211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 : EUROSTAT (online data code : </a:t>
            </a:r>
            <a:r>
              <a:rPr lang="fr-BE" sz="1200" dirty="0" err="1" smtClean="0"/>
              <a:t>hrst_st_nocc</a:t>
            </a:r>
            <a:r>
              <a:rPr lang="fr-BE" sz="1200" dirty="0" smtClean="0"/>
              <a:t>)</a:t>
            </a:r>
            <a:endParaRPr lang="fr-BE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6300192" y="2420888"/>
            <a:ext cx="284380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Les </a:t>
            </a:r>
            <a:r>
              <a:rPr lang="fr-BE" dirty="0" smtClean="0">
                <a:solidFill>
                  <a:schemeClr val="tx2"/>
                </a:solidFill>
              </a:rPr>
              <a:t>scientifiques et ingénieurs </a:t>
            </a:r>
            <a:r>
              <a:rPr lang="fr-BE" dirty="0" smtClean="0"/>
              <a:t>sont plus présents parmi les professionnels et scientifiques en Allemagne</a:t>
            </a:r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r>
              <a:rPr lang="fr-BE" sz="1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Scientifiques et ingénieurs =occupés dans les domaines science et ingénierie; santé; information et communication </a:t>
            </a:r>
            <a:endParaRPr lang="fr-BE" sz="1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3. La demande de qualifications</a:t>
            </a:r>
            <a:br>
              <a:rPr lang="fr-BE" dirty="0" smtClean="0"/>
            </a:br>
            <a:r>
              <a:rPr lang="fr-BE" dirty="0" smtClean="0"/>
              <a:t> </a:t>
            </a:r>
            <a:r>
              <a:rPr lang="fr-BE" sz="2700" dirty="0" smtClean="0"/>
              <a:t>Les ressources humaines en sciences et technologie</a:t>
            </a:r>
            <a:endParaRPr lang="fr-BE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15</a:t>
            </a:fld>
            <a:endParaRPr lang="fr-BE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568863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95536" y="119675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Etudiants en sciences, mathématiques et sciences informatiques ; ingénierie, industrie de transformation et construction en proportion de l’ensemble des étudiants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683568" y="5733256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 : EUROSTAT (online data code </a:t>
            </a:r>
            <a:r>
              <a:rPr lang="fr-BE" sz="1200" dirty="0" err="1" smtClean="0"/>
              <a:t>hrst_fl_tepart</a:t>
            </a:r>
            <a:r>
              <a:rPr lang="fr-BE" sz="1200" dirty="0" smtClean="0"/>
              <a:t> )</a:t>
            </a:r>
            <a:endParaRPr lang="fr-BE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Conclusions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20000"/>
          </a:bodyPr>
          <a:lstStyle/>
          <a:p>
            <a:r>
              <a:rPr lang="fr-BE" dirty="0" smtClean="0"/>
              <a:t>Double effet de l’éducation sur l’offre de travail</a:t>
            </a:r>
          </a:p>
          <a:p>
            <a:pPr lvl="1"/>
            <a:r>
              <a:rPr lang="fr-BE" dirty="0" smtClean="0"/>
              <a:t>Augmentation de l’offre via </a:t>
            </a:r>
            <a:r>
              <a:rPr lang="fr-BE" dirty="0" smtClean="0"/>
              <a:t>les taux </a:t>
            </a:r>
            <a:r>
              <a:rPr lang="fr-BE" dirty="0" smtClean="0"/>
              <a:t>d’activité plus élevés des plus éduqués</a:t>
            </a:r>
          </a:p>
          <a:p>
            <a:pPr lvl="1"/>
            <a:r>
              <a:rPr lang="fr-BE" dirty="0" smtClean="0"/>
              <a:t>Proportion croissante de travailleurs diplômés du </a:t>
            </a:r>
            <a:r>
              <a:rPr lang="fr-BE" dirty="0" smtClean="0"/>
              <a:t>supérieur </a:t>
            </a:r>
            <a:endParaRPr lang="fr-BE" dirty="0" smtClean="0"/>
          </a:p>
          <a:p>
            <a:pPr lvl="1">
              <a:buNone/>
            </a:pPr>
            <a:r>
              <a:rPr lang="fr-BE" dirty="0" smtClean="0"/>
              <a:t>Impact positif sur </a:t>
            </a:r>
            <a:r>
              <a:rPr lang="fr-BE" dirty="0" smtClean="0"/>
              <a:t>la productivité </a:t>
            </a:r>
            <a:r>
              <a:rPr lang="fr-BE" dirty="0" smtClean="0"/>
              <a:t>(effet de composition)</a:t>
            </a:r>
            <a:endParaRPr lang="fr-BE" dirty="0" smtClean="0"/>
          </a:p>
          <a:p>
            <a:r>
              <a:rPr lang="fr-BE" dirty="0" smtClean="0"/>
              <a:t>Croissance de l’emploi des 20 dernières années tirée par des secteurs à haute intensité d’éducation/de connaissance</a:t>
            </a:r>
          </a:p>
          <a:p>
            <a:r>
              <a:rPr lang="fr-BE" dirty="0" smtClean="0"/>
              <a:t>Limites</a:t>
            </a:r>
          </a:p>
          <a:p>
            <a:pPr lvl="1"/>
            <a:r>
              <a:rPr lang="fr-BE" dirty="0" smtClean="0"/>
              <a:t>Allocation postes travailleurs globalement efficace, mais pas d’information sur éventuelle </a:t>
            </a:r>
            <a:r>
              <a:rPr lang="fr-BE" dirty="0" err="1" smtClean="0"/>
              <a:t>suréducation</a:t>
            </a:r>
            <a:r>
              <a:rPr lang="fr-BE" dirty="0" smtClean="0"/>
              <a:t>/surqualification</a:t>
            </a:r>
          </a:p>
          <a:p>
            <a:pPr lvl="1"/>
            <a:r>
              <a:rPr lang="fr-BE" dirty="0" smtClean="0"/>
              <a:t>Pas d’explication aux différences de productivité entre pays</a:t>
            </a:r>
          </a:p>
          <a:p>
            <a:pPr lvl="2"/>
            <a:r>
              <a:rPr lang="fr-BE" dirty="0" smtClean="0"/>
              <a:t>croissance de la productivité supérieure en Allemagne, où la </a:t>
            </a:r>
            <a:r>
              <a:rPr lang="fr-BE" smtClean="0"/>
              <a:t>croissance de </a:t>
            </a:r>
            <a:r>
              <a:rPr lang="fr-BE" dirty="0" smtClean="0"/>
              <a:t>diplômés du supérieur est la plus faible</a:t>
            </a:r>
          </a:p>
          <a:p>
            <a:pPr lvl="2"/>
            <a:r>
              <a:rPr lang="fr-BE" dirty="0" smtClean="0"/>
              <a:t>services non marchands: évolution de la productivité négative en Belgique vs positive dans les autres pays</a:t>
            </a:r>
          </a:p>
          <a:p>
            <a:pPr lvl="3"/>
            <a:r>
              <a:rPr lang="fr-BE" dirty="0" smtClean="0"/>
              <a:t>Pourtant, ce sont les mêmes secteurs qui ont le plus contribué à la croissance de l’emploi : </a:t>
            </a:r>
            <a:r>
              <a:rPr lang="fr-BE" dirty="0" smtClean="0">
                <a:solidFill>
                  <a:schemeClr val="tx2"/>
                </a:solidFill>
              </a:rPr>
              <a:t>santé et action sociale</a:t>
            </a:r>
            <a:r>
              <a:rPr lang="fr-BE" dirty="0" smtClean="0"/>
              <a:t>. </a:t>
            </a:r>
          </a:p>
          <a:p>
            <a:pPr lvl="2"/>
            <a:endParaRPr lang="fr-BE" dirty="0" smtClean="0"/>
          </a:p>
          <a:p>
            <a:pPr lvl="1"/>
            <a:endParaRPr lang="fr-BE" dirty="0" smtClean="0"/>
          </a:p>
          <a:p>
            <a:pPr lvl="2"/>
            <a:endParaRPr lang="fr-BE" dirty="0" smtClean="0"/>
          </a:p>
          <a:p>
            <a:pPr lvl="1"/>
            <a:endParaRPr lang="fr-BE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7668344" y="227687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</a:p>
          <a:p>
            <a:r>
              <a:rPr lang="fr-BE" dirty="0" smtClean="0"/>
              <a:t>Education, taux d’activité et d’emploi</a:t>
            </a:r>
          </a:p>
          <a:p>
            <a:r>
              <a:rPr lang="fr-BE" dirty="0" smtClean="0"/>
              <a:t>Équilibre entre offre et demande de travail qualifié</a:t>
            </a:r>
          </a:p>
          <a:p>
            <a:r>
              <a:rPr lang="fr-BE" dirty="0" smtClean="0"/>
              <a:t>Conclusion</a:t>
            </a:r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1. Introduction</a:t>
            </a:r>
            <a:br>
              <a:rPr lang="fr-BE" dirty="0" smtClean="0"/>
            </a:br>
            <a:r>
              <a:rPr lang="fr-BE" sz="2700" dirty="0" smtClean="0"/>
              <a:t>Capital humain et croissance du PIB: un lien récent</a:t>
            </a:r>
            <a:endParaRPr lang="fr-BE" sz="2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Travaux pionniers de T. </a:t>
            </a:r>
            <a:r>
              <a:rPr lang="fr-BE" dirty="0" err="1" smtClean="0"/>
              <a:t>Schultz</a:t>
            </a:r>
            <a:r>
              <a:rPr lang="fr-BE" dirty="0" smtClean="0"/>
              <a:t> (1961)</a:t>
            </a:r>
          </a:p>
          <a:p>
            <a:pPr lvl="1"/>
            <a:r>
              <a:rPr lang="fr-BE" dirty="0" smtClean="0"/>
              <a:t>hypothèse sur la base de constats empiriques</a:t>
            </a:r>
          </a:p>
          <a:p>
            <a:pPr lvl="2"/>
            <a:r>
              <a:rPr lang="fr-BE" dirty="0" smtClean="0"/>
              <a:t>les investissements en éducation améliorent la qualité du travail et la productivité</a:t>
            </a:r>
          </a:p>
          <a:p>
            <a:pPr lvl="1"/>
            <a:r>
              <a:rPr lang="fr-BE" dirty="0" smtClean="0"/>
              <a:t>test de cette hypothèse</a:t>
            </a:r>
          </a:p>
          <a:p>
            <a:pPr lvl="2"/>
            <a:r>
              <a:rPr lang="fr-BE" dirty="0" smtClean="0"/>
              <a:t>43% de la croissance du PIB des USA sur la période 1950-1960 vient des effets directs et indirects de l’éducation sur la productivité du travail (Denison, 1964)</a:t>
            </a:r>
          </a:p>
          <a:p>
            <a:r>
              <a:rPr lang="fr-BE" dirty="0" smtClean="0"/>
              <a:t>Le capital humain est introduit dans les modèles de croissance endogène dans les années 1980-1990	</a:t>
            </a:r>
          </a:p>
          <a:p>
            <a:pPr lvl="1"/>
            <a:r>
              <a:rPr lang="fr-BE" dirty="0" smtClean="0"/>
              <a:t>L’investissement en capital humain influence positivement la productivité globale des facteurs</a:t>
            </a:r>
          </a:p>
          <a:p>
            <a:pPr lvl="2"/>
            <a:r>
              <a:rPr lang="fr-BE" dirty="0" smtClean="0"/>
              <a:t>Effet significatif de l’investissement en éducation supérieure</a:t>
            </a:r>
          </a:p>
          <a:p>
            <a:pPr lvl="1"/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1. Introduction</a:t>
            </a:r>
            <a:br>
              <a:rPr lang="fr-BE" dirty="0" smtClean="0"/>
            </a:br>
            <a:r>
              <a:rPr lang="fr-BE" sz="2700" dirty="0" smtClean="0"/>
              <a:t>Objectifs du papier</a:t>
            </a:r>
            <a:endParaRPr lang="fr-BE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r>
              <a:rPr lang="fr-BE" dirty="0" smtClean="0"/>
              <a:t>Par quels canaux l’éducation a-t-elle soutenu la croissance du PIB au cours des 20 dernières années?</a:t>
            </a:r>
          </a:p>
          <a:p>
            <a:pPr lvl="1"/>
            <a:r>
              <a:rPr lang="fr-BE" dirty="0" smtClean="0"/>
              <a:t>Rôle de l’éducation sur la composition de l’offre de travail?</a:t>
            </a:r>
          </a:p>
          <a:p>
            <a:pPr lvl="1"/>
            <a:r>
              <a:rPr lang="fr-BE" dirty="0" smtClean="0"/>
              <a:t>L’offre croissante de travail qualifié rencontre-t-elle une demande croissante de travail qualifié?</a:t>
            </a:r>
          </a:p>
          <a:p>
            <a:r>
              <a:rPr lang="fr-BE" dirty="0" smtClean="0"/>
              <a:t>Etude descriptive à partir de données </a:t>
            </a:r>
          </a:p>
          <a:p>
            <a:pPr lvl="1"/>
            <a:r>
              <a:rPr lang="fr-BE" dirty="0" smtClean="0"/>
              <a:t>Belgique,  Allemagne,  France, Pays-Bas</a:t>
            </a:r>
          </a:p>
          <a:p>
            <a:pPr lvl="1"/>
            <a:r>
              <a:rPr lang="fr-BE" dirty="0" smtClean="0"/>
              <a:t>Période 1995-2014</a:t>
            </a:r>
          </a:p>
          <a:p>
            <a:pPr lvl="1"/>
            <a:endParaRPr lang="fr-BE" dirty="0" smtClean="0"/>
          </a:p>
          <a:p>
            <a:pPr lvl="1"/>
            <a:endParaRPr lang="fr-BE" dirty="0" smtClean="0"/>
          </a:p>
          <a:p>
            <a:endParaRPr lang="fr-BE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2. Education, taux d’activité et taux d’emploi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BE" dirty="0" smtClean="0"/>
          </a:p>
          <a:p>
            <a:endParaRPr lang="fr-BE" dirty="0" smtClean="0"/>
          </a:p>
          <a:p>
            <a:pPr>
              <a:buNone/>
            </a:pPr>
            <a:endParaRPr lang="fr-BE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5</a:t>
            </a:fld>
            <a:endParaRPr lang="fr-BE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67687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539552" y="11967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Répartition de la population des 20-64 ans par niveau d’éducation. Comparaison 1996-2014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7668344" y="573325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Source: EUROSTAT, EFT</a:t>
            </a:r>
            <a:r>
              <a:rPr lang="fr-BE" dirty="0" smtClean="0"/>
              <a:t>. 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2. Education, taux d’activité et taux d’emploi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sz="2000" dirty="0" smtClean="0"/>
              <a:t>Taux d’activité de la population âgée de 20 à 64 ans par niveau d’éducation, moyenne 1996-2013</a:t>
            </a:r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pPr>
              <a:buNone/>
            </a:pPr>
            <a:endParaRPr lang="fr-BE" dirty="0" smtClean="0"/>
          </a:p>
          <a:p>
            <a:pPr>
              <a:buNone/>
            </a:pPr>
            <a:r>
              <a:rPr lang="fr-BE" dirty="0" smtClean="0"/>
              <a:t>		</a:t>
            </a:r>
          </a:p>
          <a:p>
            <a:pPr>
              <a:buNone/>
            </a:pPr>
            <a:endParaRPr lang="fr-BE" sz="1400" dirty="0" smtClean="0"/>
          </a:p>
          <a:p>
            <a:pPr>
              <a:buNone/>
            </a:pPr>
            <a:r>
              <a:rPr lang="fr-BE" sz="1400" dirty="0" smtClean="0"/>
              <a:t>Source: Eurostat,  EFT</a:t>
            </a:r>
          </a:p>
        </p:txBody>
      </p:sp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060848"/>
            <a:ext cx="518457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539552" y="558924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Le taux d’activité augmente avec le niveau d’éducation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2. Education, taux d’activité et taux d’emploi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842992" cy="4937760"/>
          </a:xfrm>
        </p:spPr>
        <p:txBody>
          <a:bodyPr>
            <a:normAutofit/>
          </a:bodyPr>
          <a:lstStyle/>
          <a:p>
            <a:r>
              <a:rPr lang="fr-BE" sz="1800" dirty="0" smtClean="0"/>
              <a:t>Evolution des taux d’activité et d’emploi, 20-64 ans, comparaison 1996 et 2013</a:t>
            </a:r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sz="2000" dirty="0" smtClean="0"/>
          </a:p>
          <a:p>
            <a:endParaRPr lang="fr-BE" sz="2000" dirty="0" smtClean="0"/>
          </a:p>
        </p:txBody>
      </p:sp>
      <p:pic>
        <p:nvPicPr>
          <p:cNvPr id="7" name="Imag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576064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467544" y="5733256"/>
            <a:ext cx="5256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Source: EUROSTAT, EFT</a:t>
            </a:r>
            <a:endParaRPr lang="fr-BE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6012160" y="1988840"/>
            <a:ext cx="295232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700" dirty="0" smtClean="0"/>
              <a:t>Hausse des taux d’activité (offre de travail) et d’emploi par  </a:t>
            </a:r>
            <a:r>
              <a:rPr lang="fr-BE" sz="1700" dirty="0" smtClean="0">
                <a:solidFill>
                  <a:schemeClr val="tx2"/>
                </a:solidFill>
              </a:rPr>
              <a:t>EFFET de COMPOSITION</a:t>
            </a:r>
          </a:p>
          <a:p>
            <a:endParaRPr lang="fr-BE" sz="1700" dirty="0" smtClean="0"/>
          </a:p>
          <a:p>
            <a:pPr>
              <a:buFont typeface="Arial" pitchFamily="34" charset="0"/>
              <a:buChar char="•"/>
            </a:pPr>
            <a:r>
              <a:rPr lang="fr-BE" sz="1700" dirty="0" smtClean="0"/>
              <a:t>Féminisation de l’emploi</a:t>
            </a:r>
          </a:p>
          <a:p>
            <a:pPr>
              <a:buFont typeface="Arial" pitchFamily="34" charset="0"/>
              <a:buChar char="•"/>
            </a:pPr>
            <a:endParaRPr lang="fr-BE" sz="1700" dirty="0" smtClean="0"/>
          </a:p>
          <a:p>
            <a:pPr>
              <a:buFont typeface="Arial" pitchFamily="34" charset="0"/>
              <a:buChar char="•"/>
            </a:pPr>
            <a:endParaRPr lang="fr-BE" sz="1700" dirty="0" smtClean="0"/>
          </a:p>
          <a:p>
            <a:pPr>
              <a:buFont typeface="Arial" pitchFamily="34" charset="0"/>
              <a:buChar char="•"/>
            </a:pPr>
            <a:r>
              <a:rPr lang="fr-BE" sz="1700" dirty="0" smtClean="0"/>
              <a:t>Progression de la part des diplômés</a:t>
            </a:r>
          </a:p>
          <a:p>
            <a:endParaRPr lang="fr-BE" sz="1700" dirty="0" smtClean="0"/>
          </a:p>
          <a:p>
            <a:pPr lvl="1"/>
            <a:endParaRPr lang="fr-BE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2. Education, taux d’activité et taux d’emploi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8</a:t>
            </a:fld>
            <a:endParaRPr lang="fr-BE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583264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39552" y="119675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Taux de croissance de la population active 20-64 ans entre 1996 et 2014 : contribution des actifs selon le niveau d’éducation, 1996-2014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683568" y="5949280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Source: Eurostat </a:t>
            </a:r>
            <a:endParaRPr lang="fr-BE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6516216" y="2204864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La croissance de la population active (offre de travail) est  tirée par les diplômés du supérieur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La demande de qualifications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pPr>
              <a:buNone/>
            </a:pPr>
            <a:endParaRPr lang="fr-BE" dirty="0" smtClean="0"/>
          </a:p>
          <a:p>
            <a:r>
              <a:rPr lang="fr-BE" dirty="0" smtClean="0"/>
              <a:t>La question : dans quelle mesure cette offre accrue de travail qualifié répond-elle à une demande accrue de travailleurs qualifiés ? </a:t>
            </a:r>
          </a:p>
          <a:p>
            <a:pPr lvl="1"/>
            <a:r>
              <a:rPr lang="fr-BE" dirty="0" smtClean="0"/>
              <a:t>Correspondance entre qualification des travailleurs et qualification des postes de travail?</a:t>
            </a:r>
          </a:p>
          <a:p>
            <a:r>
              <a:rPr lang="fr-BE" dirty="0" smtClean="0"/>
              <a:t>Diverses classifications des emplois</a:t>
            </a:r>
          </a:p>
          <a:p>
            <a:pPr lvl="1"/>
            <a:r>
              <a:rPr lang="fr-BE" dirty="0" smtClean="0"/>
              <a:t>Classification des secteurs selon l’intensité d’éducation(</a:t>
            </a:r>
            <a:r>
              <a:rPr lang="fr-BE" dirty="0" err="1" smtClean="0"/>
              <a:t>Peneder</a:t>
            </a:r>
            <a:r>
              <a:rPr lang="fr-BE" dirty="0" smtClean="0"/>
              <a:t>)</a:t>
            </a:r>
          </a:p>
          <a:p>
            <a:pPr lvl="1"/>
            <a:r>
              <a:rPr lang="fr-BE" dirty="0" smtClean="0"/>
              <a:t>Classification des activités selon l’intensité en connaissance (Eurostat)</a:t>
            </a:r>
          </a:p>
          <a:p>
            <a:pPr lvl="1"/>
            <a:r>
              <a:rPr lang="fr-BE" dirty="0" smtClean="0"/>
              <a:t>Les ressources humaines dans le domaine de la science et de la technologie (Eurostat) </a:t>
            </a:r>
          </a:p>
          <a:p>
            <a:pPr>
              <a:buNone/>
            </a:pP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F59-90A4-4520-BCED-C3CD5B7CCE73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450</TotalTime>
  <Words>839</Words>
  <Application>Microsoft Office PowerPoint</Application>
  <PresentationFormat>Affichage à l'écran (4:3)</PresentationFormat>
  <Paragraphs>138</Paragraphs>
  <Slides>16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Origine</vt:lpstr>
      <vt:lpstr>Capital humain et croissance Le rôle de l’éducation Béatrice Van Haeperen (IWEPS, UCL)  </vt:lpstr>
      <vt:lpstr>Plan </vt:lpstr>
      <vt:lpstr>1. Introduction Capital humain et croissance du PIB: un lien récent</vt:lpstr>
      <vt:lpstr>1. Introduction Objectifs du papier</vt:lpstr>
      <vt:lpstr>2. Education, taux d’activité et taux d’emploi</vt:lpstr>
      <vt:lpstr>2. Education, taux d’activité et taux d’emploi</vt:lpstr>
      <vt:lpstr>2. Education, taux d’activité et taux d’emploi</vt:lpstr>
      <vt:lpstr>2. Education, taux d’activité et taux d’emploi</vt:lpstr>
      <vt:lpstr>3. La demande de qualifications</vt:lpstr>
      <vt:lpstr>3. La demande de qualifications Classification de Peneder (2007)</vt:lpstr>
      <vt:lpstr>3. La demande de qualifications Classification de Peneder (2007)</vt:lpstr>
      <vt:lpstr>3. La demande de qualifications  L’emploi dans les activités intensives en connaissance</vt:lpstr>
      <vt:lpstr>3. La demande de qualifications Les ressources humaines en sciences et technologie</vt:lpstr>
      <vt:lpstr>3. La demande de qualifications  Les ressources humaines en sciences et technologie</vt:lpstr>
      <vt:lpstr>3. La demande de qualifications  Les ressources humaines en sciences et technologie</vt:lpstr>
      <vt:lpstr>4. Conclusions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humain et croissance</dc:title>
  <dc:creator>Béatrice Van Haeperen</dc:creator>
  <cp:lastModifiedBy>Béatrice Van Haeperen</cp:lastModifiedBy>
  <cp:revision>50</cp:revision>
  <dcterms:created xsi:type="dcterms:W3CDTF">2015-09-16T19:51:13Z</dcterms:created>
  <dcterms:modified xsi:type="dcterms:W3CDTF">2015-11-24T09:43:47Z</dcterms:modified>
</cp:coreProperties>
</file>