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351" r:id="rId2"/>
    <p:sldId id="350" r:id="rId3"/>
    <p:sldId id="339" r:id="rId4"/>
    <p:sldId id="327" r:id="rId5"/>
    <p:sldId id="328" r:id="rId6"/>
    <p:sldId id="348" r:id="rId7"/>
    <p:sldId id="329" r:id="rId8"/>
    <p:sldId id="330" r:id="rId9"/>
    <p:sldId id="331" r:id="rId10"/>
    <p:sldId id="332" r:id="rId11"/>
    <p:sldId id="333" r:id="rId12"/>
    <p:sldId id="334" r:id="rId13"/>
    <p:sldId id="336" r:id="rId14"/>
    <p:sldId id="352" r:id="rId15"/>
    <p:sldId id="337" r:id="rId16"/>
    <p:sldId id="346" r:id="rId17"/>
    <p:sldId id="353" r:id="rId18"/>
    <p:sldId id="349" r:id="rId19"/>
    <p:sldId id="356" r:id="rId20"/>
    <p:sldId id="341" r:id="rId21"/>
    <p:sldId id="355" r:id="rId22"/>
    <p:sldId id="343" r:id="rId23"/>
    <p:sldId id="344" r:id="rId24"/>
    <p:sldId id="357" r:id="rId25"/>
    <p:sldId id="347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35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6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9CDA1CF-B79B-44BA-8308-580C0E3EC2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40773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20EC5A7-E237-4445-99FE-A10572A209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49359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Ecopol, 2004-2005, 1.1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B4C4A-A514-4597-9728-78268C3497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7710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Ecopol, 2004-2005, 1.1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16D955-1020-45A3-8DAF-021D2DB314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8797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Ecopol, 2004-2005, 1.1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D1CDA3-82A7-4177-B378-9F1A910B6C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3815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Ecopol, 2004-2005, 1.1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E8CE17-1F9C-40CF-B879-D4CBA0788B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735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Ecopol, 2004-2005, 1.1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05ED7F-C3FB-4638-9163-1ED6C49380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3343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Ecopol, 2004-2005, 1.1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5F7BE0-04A2-4000-86AC-6A17A65FB1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5135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Ecopol, 2004-2005, 1.1 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8D6CA4-558D-42C4-AF9E-D8B2619A9D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6716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Ecopol, 2004-2005, 1.1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9028B0-07EF-4C30-9037-F6957EE5FB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4008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Ecopol, 2004-2005, 1.1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D4AA40-EFDD-4AE8-92E5-B5FB9867E9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3836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Ecopol, 2004-2005, 1.1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0B5ABB-A5D5-4795-9CDA-E2DA19D8EE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587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Ecopol, 2004-2005, 1.1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4053F6-7C54-4731-B97B-8935D12328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0130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altLang="en-US"/>
              <a:t>Ecopol, 2004-2005, 1.1 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3F2AD10-E6D6-4086-A2F1-AA9247BBA58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C4B6-DA78-435B-A9FC-62CEF6E392CE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238"/>
            <a:ext cx="9144000" cy="1333633"/>
          </a:xfrm>
        </p:spPr>
        <p:txBody>
          <a:bodyPr/>
          <a:lstStyle/>
          <a:p>
            <a:r>
              <a:rPr lang="en-US" altLang="en-US" sz="3600" dirty="0" smtClean="0"/>
              <a:t>Taxation and trend growth :</a:t>
            </a:r>
            <a:br>
              <a:rPr lang="en-US" altLang="en-US" sz="3600" dirty="0" smtClean="0"/>
            </a:br>
            <a:r>
              <a:rPr lang="en-US" altLang="en-US" sz="3600" dirty="0" smtClean="0"/>
              <a:t>what can be done in Belgium ?</a:t>
            </a:r>
            <a:endParaRPr lang="en-US" altLang="en-US" sz="36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1628800"/>
            <a:ext cx="9144000" cy="64733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endParaRPr lang="en-US" altLang="en-US" sz="3600" kern="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3619872"/>
            <a:ext cx="9144000" cy="9144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endParaRPr lang="en-US" altLang="en-US" sz="3600" kern="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39552" y="4750296"/>
            <a:ext cx="4343400" cy="982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Tx/>
              <a:buNone/>
            </a:pPr>
            <a:r>
              <a:rPr lang="fr-FR" altLang="en-US" sz="2000" kern="0" dirty="0" smtClean="0"/>
              <a:t>Etienne de </a:t>
            </a:r>
            <a:r>
              <a:rPr lang="fr-FR" altLang="en-US" sz="2000" kern="0" dirty="0" err="1" smtClean="0"/>
              <a:t>Callataÿ</a:t>
            </a:r>
            <a:endParaRPr lang="fr-FR" altLang="en-US" sz="2000" kern="0" dirty="0" smtClean="0"/>
          </a:p>
          <a:p>
            <a:pPr>
              <a:buFontTx/>
              <a:buNone/>
            </a:pPr>
            <a:r>
              <a:rPr lang="fr-FR" altLang="en-US" sz="1800" kern="0" dirty="0" smtClean="0"/>
              <a:t>Université de Namur et UCL</a:t>
            </a:r>
            <a:endParaRPr lang="fr-FR" altLang="en-US" sz="1800" kern="0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012160" y="5733256"/>
            <a:ext cx="2828754" cy="913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r">
              <a:buFontTx/>
              <a:buNone/>
            </a:pPr>
            <a:r>
              <a:rPr lang="fr-FR" altLang="en-US" sz="1600" kern="0" dirty="0" smtClean="0"/>
              <a:t>CEBLF</a:t>
            </a:r>
          </a:p>
          <a:p>
            <a:pPr algn="r">
              <a:buFontTx/>
              <a:buNone/>
            </a:pPr>
            <a:r>
              <a:rPr lang="fr-FR" altLang="en-US" sz="1600" kern="0" dirty="0" err="1" smtClean="0"/>
              <a:t>November</a:t>
            </a:r>
            <a:r>
              <a:rPr lang="fr-FR" altLang="en-US" sz="1600" kern="0" dirty="0" smtClean="0"/>
              <a:t> 26, 2015</a:t>
            </a:r>
            <a:endParaRPr lang="fr-FR" alt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1242933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C4B6-DA78-435B-A9FC-62CEF6E392CE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algn="l"/>
            <a:r>
              <a:rPr lang="en-US" altLang="en-US" sz="3600" dirty="0" smtClean="0"/>
              <a:t>Taxes against Growth ?</a:t>
            </a:r>
            <a:endParaRPr lang="en-US" altLang="en-US" sz="3600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839200" cy="4929336"/>
          </a:xfrm>
        </p:spPr>
        <p:txBody>
          <a:bodyPr/>
          <a:lstStyle/>
          <a:p>
            <a:r>
              <a:rPr lang="en-US" altLang="en-US" sz="2000" b="1" dirty="0" smtClean="0"/>
              <a:t>Taxes do alter behaviors … in a less productive way</a:t>
            </a:r>
          </a:p>
          <a:p>
            <a:endParaRPr lang="en-US" altLang="en-US" sz="2000" b="1" dirty="0" smtClean="0"/>
          </a:p>
          <a:p>
            <a:r>
              <a:rPr lang="en-US" altLang="en-US" sz="2000" b="1" dirty="0" smtClean="0"/>
              <a:t>Concept : the </a:t>
            </a:r>
            <a:r>
              <a:rPr lang="en-US" altLang="en-US" sz="2000" b="1" dirty="0" smtClean="0">
                <a:solidFill>
                  <a:srgbClr val="C00000"/>
                </a:solidFill>
              </a:rPr>
              <a:t>deadweight loss </a:t>
            </a:r>
            <a:r>
              <a:rPr lang="en-US" altLang="en-US" sz="2000" b="1" dirty="0" smtClean="0"/>
              <a:t>of taxation</a:t>
            </a:r>
            <a:endParaRPr lang="en-US" altLang="en-US" sz="1800" b="1" dirty="0" smtClean="0"/>
          </a:p>
          <a:p>
            <a:pPr lvl="1"/>
            <a:r>
              <a:rPr lang="en-US" altLang="en-US" sz="1800" dirty="0" smtClean="0"/>
              <a:t>The higher the tax rate, the stronger the incentive to deviate from first choice behavior</a:t>
            </a:r>
          </a:p>
          <a:p>
            <a:pPr lvl="1"/>
            <a:r>
              <a:rPr lang="en-US" altLang="en-US" sz="1800" dirty="0" smtClean="0"/>
              <a:t>The </a:t>
            </a:r>
            <a:r>
              <a:rPr lang="en-US" altLang="en-US" sz="1800" dirty="0" smtClean="0"/>
              <a:t>larger the discrepancies between tax rates, the stronger the biases</a:t>
            </a:r>
          </a:p>
          <a:p>
            <a:pPr lvl="1"/>
            <a:r>
              <a:rPr lang="en-US" altLang="en-US" sz="1800" dirty="0" smtClean="0"/>
              <a:t>The </a:t>
            </a:r>
            <a:r>
              <a:rPr lang="en-US" altLang="en-US" sz="1800" dirty="0" smtClean="0"/>
              <a:t>higher the price elasticity of demand, the bigger the impact on behavior</a:t>
            </a:r>
          </a:p>
          <a:p>
            <a:pPr lvl="1"/>
            <a:endParaRPr lang="en-US" altLang="en-US" sz="1600" dirty="0" smtClean="0"/>
          </a:p>
          <a:p>
            <a:r>
              <a:rPr lang="en-US" altLang="en-US" sz="2000" b="1" dirty="0" smtClean="0"/>
              <a:t>Theoretical impact </a:t>
            </a:r>
            <a:endParaRPr lang="en-US" altLang="en-US" sz="1800" b="1" dirty="0" smtClean="0"/>
          </a:p>
          <a:p>
            <a:pPr lvl="1"/>
            <a:r>
              <a:rPr lang="en-US" altLang="en-US" sz="1800" dirty="0" smtClean="0"/>
              <a:t>First, to </a:t>
            </a:r>
            <a:r>
              <a:rPr lang="en-US" altLang="en-US" sz="1800" dirty="0" smtClean="0">
                <a:solidFill>
                  <a:srgbClr val="C00000"/>
                </a:solidFill>
              </a:rPr>
              <a:t>tax negative externalities</a:t>
            </a:r>
          </a:p>
          <a:p>
            <a:pPr lvl="1"/>
            <a:r>
              <a:rPr lang="en-US" altLang="en-US" sz="1800" dirty="0" smtClean="0"/>
              <a:t>Better </a:t>
            </a:r>
            <a:r>
              <a:rPr lang="en-US" altLang="en-US" sz="1800" dirty="0" smtClean="0"/>
              <a:t>to have </a:t>
            </a:r>
            <a:r>
              <a:rPr lang="en-US" altLang="en-US" sz="1800" dirty="0" smtClean="0">
                <a:solidFill>
                  <a:srgbClr val="C00000"/>
                </a:solidFill>
              </a:rPr>
              <a:t>low taxes</a:t>
            </a:r>
          </a:p>
          <a:p>
            <a:pPr lvl="1"/>
            <a:r>
              <a:rPr lang="en-US" altLang="en-US" sz="1800" dirty="0" smtClean="0"/>
              <a:t>Better to have </a:t>
            </a:r>
            <a:r>
              <a:rPr lang="en-US" altLang="en-US" sz="1800" dirty="0" smtClean="0">
                <a:solidFill>
                  <a:srgbClr val="C00000"/>
                </a:solidFill>
              </a:rPr>
              <a:t>low tax rates and a broad tax basis </a:t>
            </a:r>
            <a:r>
              <a:rPr lang="en-US" altLang="en-US" sz="1800" dirty="0" smtClean="0"/>
              <a:t>than the opposite</a:t>
            </a:r>
          </a:p>
          <a:p>
            <a:pPr lvl="1"/>
            <a:r>
              <a:rPr lang="en-US" altLang="en-US" sz="1800" dirty="0" smtClean="0"/>
              <a:t>Better to have </a:t>
            </a:r>
            <a:r>
              <a:rPr lang="en-US" altLang="en-US" sz="1800" dirty="0" smtClean="0">
                <a:solidFill>
                  <a:srgbClr val="C00000"/>
                </a:solidFill>
              </a:rPr>
              <a:t>same tax rates for substitutes</a:t>
            </a:r>
          </a:p>
          <a:p>
            <a:pPr lvl="1"/>
            <a:r>
              <a:rPr lang="en-US" altLang="en-US" sz="1800" dirty="0" smtClean="0"/>
              <a:t>Better to tax </a:t>
            </a:r>
            <a:r>
              <a:rPr lang="en-US" altLang="en-US" sz="1800" dirty="0" smtClean="0">
                <a:solidFill>
                  <a:srgbClr val="C00000"/>
                </a:solidFill>
              </a:rPr>
              <a:t>inelastic and immobile tax bases  </a:t>
            </a:r>
            <a:endParaRPr lang="en-US" altLang="en-US" sz="1800" dirty="0" smtClean="0"/>
          </a:p>
          <a:p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842484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C4B6-DA78-435B-A9FC-62CEF6E392CE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algn="l"/>
            <a:r>
              <a:rPr lang="en-US" altLang="en-US" sz="3600" dirty="0" smtClean="0"/>
              <a:t>Beyond the deadweight loss</a:t>
            </a:r>
            <a:endParaRPr lang="en-US" altLang="en-US" sz="3600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839200" cy="45720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000" b="1" dirty="0" smtClean="0">
                <a:solidFill>
                  <a:srgbClr val="C00000"/>
                </a:solidFill>
              </a:rPr>
              <a:t>Other requirements of growth</a:t>
            </a:r>
            <a:endParaRPr lang="en-US" altLang="en-US" sz="1800" dirty="0">
              <a:solidFill>
                <a:srgbClr val="C00000"/>
              </a:solidFill>
            </a:endParaRPr>
          </a:p>
          <a:p>
            <a:pPr lvl="1"/>
            <a:r>
              <a:rPr lang="en-US" altLang="en-US" sz="1800" dirty="0" smtClean="0"/>
              <a:t>Provision of public services</a:t>
            </a:r>
          </a:p>
          <a:p>
            <a:pPr lvl="1"/>
            <a:r>
              <a:rPr lang="en-US" altLang="en-US" sz="1800" dirty="0" smtClean="0"/>
              <a:t>Less inequality</a:t>
            </a:r>
          </a:p>
          <a:p>
            <a:pPr lvl="1"/>
            <a:r>
              <a:rPr lang="en-US" altLang="en-US" sz="1800" dirty="0" smtClean="0"/>
              <a:t>Sense of justice</a:t>
            </a:r>
          </a:p>
        </p:txBody>
      </p:sp>
    </p:spTree>
    <p:extLst>
      <p:ext uri="{BB962C8B-B14F-4D97-AF65-F5344CB8AC3E}">
        <p14:creationId xmlns:p14="http://schemas.microsoft.com/office/powerpoint/2010/main" val="468741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C4B6-DA78-435B-A9FC-62CEF6E392CE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algn="l"/>
            <a:r>
              <a:rPr lang="en-US" altLang="en-US" sz="3600" dirty="0" smtClean="0"/>
              <a:t>Tax policy and structural reforms</a:t>
            </a:r>
            <a:endParaRPr lang="en-US" altLang="en-US" sz="3600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839200" cy="45720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000" b="1" dirty="0" smtClean="0">
                <a:solidFill>
                  <a:srgbClr val="C00000"/>
                </a:solidFill>
              </a:rPr>
              <a:t>Three articulations between tax policy and structural reforms</a:t>
            </a:r>
          </a:p>
          <a:p>
            <a:r>
              <a:rPr lang="en-US" altLang="en-US" sz="2000" b="1" dirty="0" smtClean="0"/>
              <a:t>Tax measure as component of structural reforms</a:t>
            </a:r>
            <a:endParaRPr lang="en-US" altLang="en-US" sz="1800" dirty="0" smtClean="0"/>
          </a:p>
          <a:p>
            <a:pPr lvl="1"/>
            <a:r>
              <a:rPr lang="en-US" altLang="en-US" sz="1800" dirty="0" smtClean="0"/>
              <a:t>Ex.: to lower taxes on minimum wage to promote employment </a:t>
            </a:r>
          </a:p>
          <a:p>
            <a:pPr marL="457200" lvl="1" indent="0">
              <a:buNone/>
            </a:pPr>
            <a:r>
              <a:rPr lang="en-US" altLang="en-US" sz="1800" dirty="0" smtClean="0"/>
              <a:t>					and to fight against unemployment trap</a:t>
            </a:r>
          </a:p>
          <a:p>
            <a:pPr lvl="1"/>
            <a:endParaRPr lang="en-US" altLang="en-US" sz="1600" b="1" dirty="0" smtClean="0"/>
          </a:p>
          <a:p>
            <a:r>
              <a:rPr lang="en-US" altLang="en-US" sz="2000" b="1" dirty="0" smtClean="0"/>
              <a:t>Tax measure as sweetener for structural reforms</a:t>
            </a:r>
            <a:endParaRPr lang="en-US" altLang="en-US" sz="1800" dirty="0" smtClean="0"/>
          </a:p>
          <a:p>
            <a:pPr lvl="1"/>
            <a:r>
              <a:rPr lang="en-US" altLang="en-US" sz="1800" dirty="0" smtClean="0"/>
              <a:t>Ex.: to </a:t>
            </a:r>
            <a:r>
              <a:rPr lang="en-US" altLang="en-US" sz="1800" dirty="0" smtClean="0"/>
              <a:t>suspend automatic wage indexation </a:t>
            </a:r>
            <a:r>
              <a:rPr lang="en-US" altLang="en-US" sz="1800" dirty="0" smtClean="0"/>
              <a:t>combined with lower taxes on low income</a:t>
            </a:r>
          </a:p>
          <a:p>
            <a:pPr lvl="1"/>
            <a:endParaRPr lang="en-US" altLang="en-US" sz="1600" dirty="0" smtClean="0"/>
          </a:p>
          <a:p>
            <a:r>
              <a:rPr lang="en-US" altLang="en-US" sz="2000" b="1" dirty="0" smtClean="0"/>
              <a:t>Tax measure as time manager for reforms</a:t>
            </a:r>
            <a:endParaRPr lang="en-US" altLang="en-US" sz="1800" b="1" dirty="0" smtClean="0"/>
          </a:p>
          <a:p>
            <a:pPr lvl="1"/>
            <a:r>
              <a:rPr lang="en-US" altLang="en-US" sz="1800" dirty="0" smtClean="0"/>
              <a:t>Ex.: to lower taxes in order to support activity over the short term when measures for more labor market flexibility have initially a negative impact on employment</a:t>
            </a:r>
          </a:p>
        </p:txBody>
      </p:sp>
    </p:spTree>
    <p:extLst>
      <p:ext uri="{BB962C8B-B14F-4D97-AF65-F5344CB8AC3E}">
        <p14:creationId xmlns:p14="http://schemas.microsoft.com/office/powerpoint/2010/main" val="3492074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C4B6-DA78-435B-A9FC-62CEF6E392CE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algn="l"/>
            <a:r>
              <a:rPr lang="en-US" altLang="en-US" sz="3600" dirty="0" smtClean="0"/>
              <a:t>From least to most growth detrimental</a:t>
            </a:r>
            <a:endParaRPr lang="en-US" altLang="en-US" sz="3600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839200" cy="45720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000" b="1" dirty="0" smtClean="0">
                <a:solidFill>
                  <a:srgbClr val="C00000"/>
                </a:solidFill>
              </a:rPr>
              <a:t>Traditional hierarchy</a:t>
            </a:r>
            <a:endParaRPr lang="en-US" altLang="en-US" sz="2000" dirty="0" smtClean="0">
              <a:solidFill>
                <a:srgbClr val="C00000"/>
              </a:solidFill>
            </a:endParaRPr>
          </a:p>
          <a:p>
            <a:r>
              <a:rPr lang="en-US" altLang="en-US" sz="2000" dirty="0" smtClean="0"/>
              <a:t>Negative externalities (pollution)</a:t>
            </a:r>
          </a:p>
          <a:p>
            <a:r>
              <a:rPr lang="en-US" altLang="en-US" sz="2000" dirty="0" smtClean="0"/>
              <a:t>Real estate</a:t>
            </a:r>
          </a:p>
          <a:p>
            <a:r>
              <a:rPr lang="en-US" altLang="en-US" sz="2000" dirty="0" smtClean="0"/>
              <a:t>Financial assets </a:t>
            </a:r>
          </a:p>
          <a:p>
            <a:r>
              <a:rPr lang="en-US" altLang="en-US" sz="2000" dirty="0" smtClean="0"/>
              <a:t>Consumption</a:t>
            </a:r>
          </a:p>
          <a:p>
            <a:r>
              <a:rPr lang="en-US" altLang="en-US" sz="2000" dirty="0" smtClean="0"/>
              <a:t>Labor</a:t>
            </a:r>
          </a:p>
          <a:p>
            <a:r>
              <a:rPr lang="en-US" altLang="en-US" sz="2000" dirty="0" smtClean="0"/>
              <a:t>Entrepreneurship</a:t>
            </a:r>
            <a:endParaRPr lang="en-US" altLang="en-US" sz="2000" dirty="0" smtClean="0"/>
          </a:p>
          <a:p>
            <a:pPr marL="0" indent="0">
              <a:buNone/>
            </a:pPr>
            <a:endParaRPr lang="en-US" altLang="en-US" sz="2000" dirty="0" smtClean="0"/>
          </a:p>
          <a:p>
            <a:pPr marL="0" indent="0">
              <a:buNone/>
            </a:pPr>
            <a:r>
              <a:rPr lang="en-US" altLang="en-US" sz="2000" b="1" dirty="0" smtClean="0">
                <a:solidFill>
                  <a:srgbClr val="C00000"/>
                </a:solidFill>
              </a:rPr>
              <a:t>Requires fine tuning</a:t>
            </a:r>
            <a:endParaRPr lang="en-US" altLang="en-US" sz="1800" b="1" dirty="0" smtClean="0">
              <a:solidFill>
                <a:srgbClr val="C00000"/>
              </a:solidFill>
            </a:endParaRPr>
          </a:p>
          <a:p>
            <a:r>
              <a:rPr lang="en-US" altLang="en-US" sz="1800" dirty="0" smtClean="0"/>
              <a:t>Ex.: to stimulate entrepreneurship </a:t>
            </a:r>
          </a:p>
          <a:p>
            <a:pPr marL="457200" lvl="1" indent="0">
              <a:buNone/>
            </a:pPr>
            <a:r>
              <a:rPr lang="en-US" altLang="en-US" sz="1800" dirty="0" smtClean="0"/>
              <a:t>≠ low taxation on all corporation &amp; capital income (entrepreneurship = to tax rents)</a:t>
            </a:r>
          </a:p>
          <a:p>
            <a:pPr marL="457200" lvl="1" indent="0">
              <a:buNone/>
            </a:pPr>
            <a:r>
              <a:rPr lang="en-US" altLang="en-US" sz="1800" dirty="0" smtClean="0"/>
              <a:t>≠ tax privileged stock options</a:t>
            </a:r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0908727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C4B6-DA78-435B-A9FC-62CEF6E392CE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algn="l"/>
            <a:r>
              <a:rPr lang="en-US" altLang="en-US" sz="3600" dirty="0" smtClean="0"/>
              <a:t>What is it NOT about ?</a:t>
            </a:r>
            <a:endParaRPr lang="en-US" altLang="en-US" sz="3600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839200" cy="45720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000" b="1" dirty="0" smtClean="0">
                <a:solidFill>
                  <a:srgbClr val="C00000"/>
                </a:solidFill>
              </a:rPr>
              <a:t>A very partial view</a:t>
            </a:r>
            <a:endParaRPr lang="en-US" altLang="en-US" sz="2000" dirty="0" smtClean="0">
              <a:solidFill>
                <a:srgbClr val="C00000"/>
              </a:solidFill>
            </a:endParaRPr>
          </a:p>
          <a:p>
            <a:r>
              <a:rPr lang="en-US" altLang="en-US" sz="2000" dirty="0" smtClean="0"/>
              <a:t>Fiscal federalism</a:t>
            </a:r>
          </a:p>
          <a:p>
            <a:r>
              <a:rPr lang="en-US" altLang="en-US" sz="2000" dirty="0" smtClean="0"/>
              <a:t>Tax administration</a:t>
            </a:r>
          </a:p>
          <a:p>
            <a:r>
              <a:rPr lang="en-US" altLang="en-US" sz="2000" dirty="0" smtClean="0"/>
              <a:t>Tax compliance</a:t>
            </a:r>
          </a:p>
          <a:p>
            <a:r>
              <a:rPr lang="fr-FR" altLang="en-US" sz="2000" dirty="0" smtClean="0"/>
              <a:t>2015 </a:t>
            </a:r>
            <a:r>
              <a:rPr lang="fr-FR" altLang="en-US" sz="2000" dirty="0" err="1" smtClean="0"/>
              <a:t>tax</a:t>
            </a:r>
            <a:r>
              <a:rPr lang="fr-FR" altLang="en-US" sz="2000" dirty="0" smtClean="0"/>
              <a:t> shift</a:t>
            </a: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368490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C4B6-DA78-435B-A9FC-62CEF6E392CE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24207"/>
            <a:ext cx="9144000" cy="914400"/>
          </a:xfrm>
        </p:spPr>
        <p:txBody>
          <a:bodyPr/>
          <a:lstStyle/>
          <a:p>
            <a:pPr algn="l"/>
            <a:r>
              <a:rPr lang="en-US" altLang="en-US" sz="3600" dirty="0" smtClean="0"/>
              <a:t>	What to do in Belgium ? </a:t>
            </a:r>
            <a:endParaRPr lang="en-US" altLang="en-US" sz="36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2060848"/>
            <a:ext cx="9144000" cy="64733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endParaRPr lang="en-US" altLang="en-US" sz="3600" kern="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3619872"/>
            <a:ext cx="9144000" cy="9144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endParaRPr lang="en-US" altLang="en-US" sz="3600" kern="0" dirty="0"/>
          </a:p>
        </p:txBody>
      </p:sp>
    </p:spTree>
    <p:extLst>
      <p:ext uri="{BB962C8B-B14F-4D97-AF65-F5344CB8AC3E}">
        <p14:creationId xmlns:p14="http://schemas.microsoft.com/office/powerpoint/2010/main" val="11205344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C4B6-DA78-435B-A9FC-62CEF6E392CE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algn="l"/>
            <a:r>
              <a:rPr lang="en-US" altLang="en-US" sz="3600" dirty="0" smtClean="0"/>
              <a:t>Modesty</a:t>
            </a:r>
            <a:endParaRPr lang="en-US" altLang="en-US" sz="3600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839200" cy="478532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000" b="1" dirty="0" smtClean="0">
                <a:solidFill>
                  <a:srgbClr val="C00000"/>
                </a:solidFill>
              </a:rPr>
              <a:t>Critical eye on specificities</a:t>
            </a:r>
          </a:p>
          <a:p>
            <a:r>
              <a:rPr lang="en-US" altLang="en-US" sz="2000" dirty="0" smtClean="0"/>
              <a:t>General wisdom : </a:t>
            </a:r>
          </a:p>
          <a:p>
            <a:pPr marL="0" indent="0">
              <a:buNone/>
            </a:pPr>
            <a:r>
              <a:rPr lang="en-US" altLang="en-US" sz="2000" dirty="0" smtClean="0"/>
              <a:t>	when you are the exception, do consider that the others have it right</a:t>
            </a:r>
          </a:p>
          <a:p>
            <a:pPr marL="0" indent="0">
              <a:buNone/>
            </a:pPr>
            <a:endParaRPr lang="en-US" altLang="en-US" sz="2000" dirty="0" smtClean="0"/>
          </a:p>
          <a:p>
            <a:r>
              <a:rPr lang="en-US" altLang="en-US" sz="2000" dirty="0" smtClean="0"/>
              <a:t>Belgium  has specificities</a:t>
            </a:r>
          </a:p>
          <a:p>
            <a:pPr lvl="1"/>
            <a:r>
              <a:rPr lang="en-US" altLang="en-US" sz="1600" dirty="0" smtClean="0"/>
              <a:t>Overall tax/GDP ratio:	high</a:t>
            </a:r>
          </a:p>
          <a:p>
            <a:pPr lvl="1"/>
            <a:r>
              <a:rPr lang="en-US" altLang="en-US" sz="1600" dirty="0" smtClean="0"/>
              <a:t>Corporate taxes: 	high rate BUT ACE</a:t>
            </a:r>
          </a:p>
          <a:p>
            <a:pPr lvl="1"/>
            <a:r>
              <a:rPr lang="en-US" altLang="en-US" sz="1600" dirty="0" smtClean="0"/>
              <a:t>Personal income taxes: 	very fast progressivity of tax schedule, many tax expenses, high taxes 			on labor, low yearly taxes on real estate, no tax on capital gains, …  </a:t>
            </a:r>
          </a:p>
          <a:p>
            <a:pPr lvl="1"/>
            <a:r>
              <a:rPr lang="en-US" altLang="en-US" sz="1600" dirty="0" smtClean="0"/>
              <a:t>Consumption taxes:	weight of products not at normal VAT rate</a:t>
            </a:r>
          </a:p>
          <a:p>
            <a:pPr lvl="1"/>
            <a:r>
              <a:rPr lang="en-US" altLang="en-US" sz="1600" dirty="0" smtClean="0"/>
              <a:t>Environment taxes:	light </a:t>
            </a: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9913200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C4B6-DA78-435B-A9FC-62CEF6E392CE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algn="l"/>
            <a:r>
              <a:rPr lang="en-US" altLang="en-US" sz="3600" dirty="0" smtClean="0"/>
              <a:t>To cooperate first</a:t>
            </a:r>
            <a:endParaRPr lang="en-US" altLang="en-US" sz="3600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839200" cy="4785320"/>
          </a:xfrm>
        </p:spPr>
        <p:txBody>
          <a:bodyPr/>
          <a:lstStyle/>
          <a:p>
            <a:r>
              <a:rPr lang="en-US" altLang="en-US" sz="2000" dirty="0" smtClean="0"/>
              <a:t>Specificities go </a:t>
            </a:r>
            <a:r>
              <a:rPr lang="en-US" altLang="en-US" sz="2000" dirty="0" smtClean="0">
                <a:solidFill>
                  <a:srgbClr val="C00000"/>
                </a:solidFill>
              </a:rPr>
              <a:t>against cooperation</a:t>
            </a:r>
          </a:p>
          <a:p>
            <a:endParaRPr lang="en-US" altLang="en-US" sz="2000" dirty="0" smtClean="0"/>
          </a:p>
          <a:p>
            <a:r>
              <a:rPr lang="en-US" altLang="en-US" sz="2000" dirty="0" smtClean="0"/>
              <a:t>Specificities go </a:t>
            </a:r>
            <a:r>
              <a:rPr lang="en-US" altLang="en-US" sz="2000" dirty="0" smtClean="0">
                <a:solidFill>
                  <a:srgbClr val="C00000"/>
                </a:solidFill>
              </a:rPr>
              <a:t>against Europe</a:t>
            </a:r>
          </a:p>
          <a:p>
            <a:endParaRPr lang="fr-FR" altLang="en-US" sz="2000" dirty="0"/>
          </a:p>
          <a:p>
            <a:r>
              <a:rPr lang="fr-FR" altLang="en-US" sz="2000" dirty="0" smtClean="0"/>
              <a:t>Illustrations :</a:t>
            </a:r>
            <a:endParaRPr lang="en-US" altLang="en-US" sz="1800" dirty="0" smtClean="0"/>
          </a:p>
          <a:p>
            <a:pPr lvl="1"/>
            <a:r>
              <a:rPr lang="en-US" altLang="en-US" sz="1800" dirty="0" smtClean="0"/>
              <a:t>Notional interest</a:t>
            </a:r>
          </a:p>
          <a:p>
            <a:pPr lvl="1"/>
            <a:r>
              <a:rPr lang="en-US" altLang="en-US" sz="1800" dirty="0" smtClean="0"/>
              <a:t>Tax shelter for movies</a:t>
            </a:r>
          </a:p>
          <a:p>
            <a:pPr lvl="1"/>
            <a:r>
              <a:rPr lang="en-US" altLang="en-US" sz="1800" dirty="0" smtClean="0"/>
              <a:t>Low excise duties on tobacco products</a:t>
            </a:r>
          </a:p>
          <a:p>
            <a:pPr lvl="1"/>
            <a:r>
              <a:rPr lang="en-US" altLang="en-US" sz="1800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9350822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C4B6-DA78-435B-A9FC-62CEF6E392CE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algn="l"/>
            <a:r>
              <a:rPr lang="en-US" altLang="en-US" sz="3600" dirty="0" smtClean="0"/>
              <a:t>Entrepreneurship</a:t>
            </a:r>
            <a:endParaRPr lang="en-US" altLang="en-US" sz="3600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839200" cy="4785320"/>
          </a:xfrm>
        </p:spPr>
        <p:txBody>
          <a:bodyPr/>
          <a:lstStyle/>
          <a:p>
            <a:r>
              <a:rPr lang="en-US" altLang="en-US" sz="2000" dirty="0" smtClean="0"/>
              <a:t>Reform should be at most be revenue neutral</a:t>
            </a:r>
          </a:p>
          <a:p>
            <a:r>
              <a:rPr lang="en-US" altLang="en-US" sz="2000" dirty="0" smtClean="0"/>
              <a:t>To consider at European level lower effective tax rates (towards NO taxation at the corporation level ?)</a:t>
            </a:r>
          </a:p>
          <a:p>
            <a:endParaRPr lang="en-US" altLang="en-US" sz="2000" dirty="0" smtClean="0"/>
          </a:p>
          <a:p>
            <a:r>
              <a:rPr lang="en-US" altLang="en-US" sz="2000" dirty="0" smtClean="0"/>
              <a:t>Either to generalize ACE (allowance for corporate equity) in Europe OR to eliminate it, combined with lower corporate rate </a:t>
            </a:r>
          </a:p>
          <a:p>
            <a:r>
              <a:rPr lang="en-US" altLang="en-US" sz="2000" dirty="0" smtClean="0"/>
              <a:t>To </a:t>
            </a:r>
            <a:r>
              <a:rPr lang="en-US" altLang="en-US" sz="2000" dirty="0" smtClean="0"/>
              <a:t>improve the alternative minimum tax system</a:t>
            </a:r>
          </a:p>
          <a:p>
            <a:endParaRPr lang="en-US" altLang="en-US" sz="2000" dirty="0" smtClean="0"/>
          </a:p>
          <a:p>
            <a:r>
              <a:rPr lang="en-US" altLang="en-US" sz="2000" dirty="0" smtClean="0"/>
              <a:t>To eliminate the SME tax rate schedule … and to limit the corporate regime to real corporations (cf. Germany</a:t>
            </a:r>
            <a:r>
              <a:rPr lang="en-US" altLang="en-US" sz="2000" dirty="0" smtClean="0"/>
              <a:t>)</a:t>
            </a:r>
          </a:p>
          <a:p>
            <a:endParaRPr lang="en-US" altLang="en-US" sz="2000" dirty="0" smtClean="0"/>
          </a:p>
          <a:p>
            <a:r>
              <a:rPr lang="en-US" altLang="en-US" sz="2000" dirty="0" smtClean="0"/>
              <a:t>To lower the scope for professional expenses (restaurants, cars, …)</a:t>
            </a:r>
          </a:p>
        </p:txBody>
      </p:sp>
    </p:spTree>
    <p:extLst>
      <p:ext uri="{BB962C8B-B14F-4D97-AF65-F5344CB8AC3E}">
        <p14:creationId xmlns:p14="http://schemas.microsoft.com/office/powerpoint/2010/main" val="16389261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C4B6-DA78-435B-A9FC-62CEF6E392CE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algn="l"/>
            <a:r>
              <a:rPr lang="en-US" altLang="en-US" sz="3600" dirty="0" smtClean="0"/>
              <a:t>Social security contributions</a:t>
            </a:r>
            <a:endParaRPr lang="en-US" altLang="en-US" sz="3600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839200" cy="4572000"/>
          </a:xfrm>
        </p:spPr>
        <p:txBody>
          <a:bodyPr/>
          <a:lstStyle/>
          <a:p>
            <a:r>
              <a:rPr lang="en-US" altLang="en-US" sz="2000" dirty="0" smtClean="0"/>
              <a:t>Towards a </a:t>
            </a:r>
            <a:r>
              <a:rPr lang="en-US" altLang="en-US" sz="2000" dirty="0" smtClean="0">
                <a:solidFill>
                  <a:srgbClr val="C00000"/>
                </a:solidFill>
              </a:rPr>
              <a:t>single regime </a:t>
            </a:r>
            <a:r>
              <a:rPr lang="en-US" altLang="en-US" sz="2000" dirty="0" smtClean="0"/>
              <a:t>to promote professional mobility</a:t>
            </a:r>
          </a:p>
          <a:p>
            <a:endParaRPr lang="en-US" altLang="en-US" sz="2000" dirty="0" smtClean="0"/>
          </a:p>
          <a:p>
            <a:r>
              <a:rPr lang="en-US" altLang="en-US" sz="2000" b="1" dirty="0" smtClean="0">
                <a:solidFill>
                  <a:srgbClr val="C00000"/>
                </a:solidFill>
              </a:rPr>
              <a:t>Unemployment trap</a:t>
            </a:r>
            <a:r>
              <a:rPr lang="en-US" altLang="en-US" sz="2000" dirty="0" smtClean="0"/>
              <a:t>, extended</a:t>
            </a:r>
          </a:p>
          <a:p>
            <a:pPr lvl="1"/>
            <a:r>
              <a:rPr lang="en-US" altLang="en-US" sz="1600" dirty="0" smtClean="0"/>
              <a:t>To work or not ? </a:t>
            </a:r>
          </a:p>
          <a:p>
            <a:pPr lvl="1"/>
            <a:r>
              <a:rPr lang="en-US" altLang="en-US" sz="1600" dirty="0" smtClean="0"/>
              <a:t>To work full time or not ? </a:t>
            </a:r>
          </a:p>
          <a:p>
            <a:pPr lvl="1"/>
            <a:r>
              <a:rPr lang="en-US" altLang="en-US" sz="1600" dirty="0" smtClean="0"/>
              <a:t>To try to get promoted or not ? </a:t>
            </a:r>
          </a:p>
          <a:p>
            <a:pPr lvl="1"/>
            <a:r>
              <a:rPr lang="en-US" altLang="en-US" sz="1600" dirty="0" smtClean="0"/>
              <a:t>To « do-it-yourself » or not ? </a:t>
            </a:r>
          </a:p>
          <a:p>
            <a:pPr lvl="1"/>
            <a:r>
              <a:rPr lang="en-US" altLang="en-US" sz="1600" dirty="0" smtClean="0"/>
              <a:t>To go for early retirement or not ? </a:t>
            </a:r>
          </a:p>
          <a:p>
            <a:pPr lvl="1"/>
            <a:endParaRPr lang="fr-FR" altLang="en-US" sz="1600" dirty="0"/>
          </a:p>
          <a:p>
            <a:r>
              <a:rPr lang="fr-FR" altLang="en-US" sz="2000" dirty="0" smtClean="0"/>
              <a:t>Cf. </a:t>
            </a:r>
            <a:r>
              <a:rPr lang="fr-FR" altLang="en-US" sz="2000" dirty="0" err="1" smtClean="0"/>
              <a:t>Dejemeppe</a:t>
            </a:r>
            <a:r>
              <a:rPr lang="fr-FR" altLang="en-US" sz="2000" dirty="0" smtClean="0"/>
              <a:t> &amp; Van der Linden</a:t>
            </a:r>
            <a:endParaRPr lang="en-US" altLang="en-US" sz="2000" dirty="0" smtClean="0"/>
          </a:p>
          <a:p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10296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C4B6-DA78-435B-A9FC-62CEF6E392CE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algn="l"/>
            <a:r>
              <a:rPr lang="en-US" altLang="en-US" sz="3600" dirty="0" smtClean="0"/>
              <a:t>Structure</a:t>
            </a:r>
            <a:endParaRPr lang="en-US" altLang="en-US" sz="3600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839200" cy="45720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000" b="1" dirty="0" smtClean="0">
                <a:solidFill>
                  <a:srgbClr val="C00000"/>
                </a:solidFill>
              </a:rPr>
              <a:t>Taxation and long-term growth </a:t>
            </a:r>
          </a:p>
          <a:p>
            <a:endParaRPr lang="en-US" altLang="en-US" sz="2000" dirty="0" smtClean="0"/>
          </a:p>
          <a:p>
            <a:r>
              <a:rPr lang="en-US" altLang="en-US" sz="2000" dirty="0" smtClean="0"/>
              <a:t>General considerations</a:t>
            </a:r>
          </a:p>
          <a:p>
            <a:endParaRPr lang="en-US" altLang="en-US" sz="2000" dirty="0"/>
          </a:p>
          <a:p>
            <a:r>
              <a:rPr lang="en-US" altLang="en-US" sz="2000" dirty="0" smtClean="0"/>
              <a:t>What to do in Belgium</a:t>
            </a:r>
          </a:p>
          <a:p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1550607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C4B6-DA78-435B-A9FC-62CEF6E392CE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algn="l"/>
            <a:r>
              <a:rPr lang="en-US" altLang="en-US" sz="3600" dirty="0" smtClean="0"/>
              <a:t>Personal income taxes</a:t>
            </a:r>
            <a:endParaRPr lang="en-US" altLang="en-US" sz="3600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839200" cy="4572000"/>
          </a:xfrm>
        </p:spPr>
        <p:txBody>
          <a:bodyPr/>
          <a:lstStyle/>
          <a:p>
            <a:r>
              <a:rPr lang="en-US" altLang="en-US" sz="2000" b="1" dirty="0" smtClean="0">
                <a:solidFill>
                  <a:srgbClr val="C00000"/>
                </a:solidFill>
              </a:rPr>
              <a:t>Against distortions </a:t>
            </a:r>
            <a:r>
              <a:rPr lang="en-US" altLang="en-US" sz="2000" dirty="0" smtClean="0"/>
              <a:t>(“</a:t>
            </a:r>
            <a:r>
              <a:rPr lang="en-US" altLang="en-US" sz="2000" i="1" dirty="0" smtClean="0"/>
              <a:t>le bon </a:t>
            </a:r>
            <a:r>
              <a:rPr lang="en-US" altLang="en-US" sz="2000" i="1" dirty="0" err="1" smtClean="0"/>
              <a:t>impôt</a:t>
            </a:r>
            <a:r>
              <a:rPr lang="en-US" altLang="en-US" sz="2000" dirty="0" smtClean="0"/>
              <a:t>”)</a:t>
            </a:r>
          </a:p>
          <a:p>
            <a:pPr lvl="1"/>
            <a:r>
              <a:rPr lang="en-US" altLang="en-US" sz="2000" dirty="0" smtClean="0"/>
              <a:t>G</a:t>
            </a:r>
            <a:r>
              <a:rPr lang="en-US" altLang="en-US" sz="2000" dirty="0" smtClean="0"/>
              <a:t>lobalization</a:t>
            </a:r>
          </a:p>
          <a:p>
            <a:pPr lvl="1"/>
            <a:r>
              <a:rPr lang="en-US" altLang="en-US" sz="2000" dirty="0" smtClean="0"/>
              <a:t>Less tax expenses (mortgages, savings, replacement income, living allowances, sportsmen, sector exceptions, …)</a:t>
            </a:r>
          </a:p>
          <a:p>
            <a:pPr lvl="1"/>
            <a:r>
              <a:rPr lang="en-US" altLang="en-US" sz="2000" dirty="0" smtClean="0"/>
              <a:t>Less alternative ways (company cars, private pensions, stock options, author’s rights, …)</a:t>
            </a:r>
          </a:p>
          <a:p>
            <a:pPr lvl="1"/>
            <a:r>
              <a:rPr lang="en-US" altLang="en-US" sz="2000" dirty="0" smtClean="0"/>
              <a:t>Exception for positive externalities : alternative tax expenses for vocational training, training where skill shortage, …</a:t>
            </a:r>
          </a:p>
          <a:p>
            <a:pPr marL="0" indent="0">
              <a:buNone/>
            </a:pPr>
            <a:endParaRPr lang="en-US" altLang="en-US" sz="2000" dirty="0" smtClean="0"/>
          </a:p>
          <a:p>
            <a:r>
              <a:rPr lang="en-US" altLang="en-US" sz="2000" b="1" dirty="0" smtClean="0">
                <a:solidFill>
                  <a:srgbClr val="C00000"/>
                </a:solidFill>
              </a:rPr>
              <a:t>Progressivity</a:t>
            </a:r>
          </a:p>
          <a:p>
            <a:pPr lvl="1"/>
            <a:r>
              <a:rPr lang="en-US" altLang="en-US" sz="2000" dirty="0" smtClean="0"/>
              <a:t>Slower</a:t>
            </a:r>
          </a:p>
          <a:p>
            <a:pPr lvl="1"/>
            <a:r>
              <a:rPr lang="en-US" altLang="en-US" sz="2000" dirty="0" smtClean="0"/>
              <a:t>50% tax rate no absolute limit per se</a:t>
            </a:r>
          </a:p>
          <a:p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237253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C4B6-DA78-435B-A9FC-62CEF6E392CE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algn="l"/>
            <a:r>
              <a:rPr lang="en-US" altLang="en-US" sz="3600" dirty="0" smtClean="0"/>
              <a:t>Income distribution</a:t>
            </a:r>
            <a:endParaRPr lang="en-US" altLang="en-US" sz="3600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839200" cy="45720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000" b="1" dirty="0" smtClean="0">
                <a:solidFill>
                  <a:srgbClr val="C00000"/>
                </a:solidFill>
              </a:rPr>
              <a:t>Positive impact of redistribution on growth </a:t>
            </a:r>
          </a:p>
          <a:p>
            <a:r>
              <a:rPr lang="en-US" altLang="en-US" sz="2000" dirty="0" smtClean="0"/>
              <a:t>Marginal propensity to consume</a:t>
            </a:r>
          </a:p>
          <a:p>
            <a:r>
              <a:rPr lang="en-US" altLang="en-US" sz="2000" dirty="0" smtClean="0"/>
              <a:t>Family investment in human capital</a:t>
            </a:r>
          </a:p>
          <a:p>
            <a:r>
              <a:rPr lang="en-US" altLang="en-US" sz="2000" dirty="0" smtClean="0"/>
              <a:t>Incentive : why to try to be more productive if wages are capped ? </a:t>
            </a:r>
          </a:p>
          <a:p>
            <a:r>
              <a:rPr lang="en-US" altLang="en-US" sz="2000" dirty="0" smtClean="0"/>
              <a:t>Adverse impact of social tension (</a:t>
            </a:r>
            <a:r>
              <a:rPr lang="en-US" altLang="en-US" sz="2000" dirty="0" err="1" smtClean="0"/>
              <a:t>Alesina</a:t>
            </a:r>
            <a:r>
              <a:rPr lang="en-US" altLang="en-US" sz="2000" dirty="0" smtClean="0"/>
              <a:t> &amp; </a:t>
            </a:r>
            <a:r>
              <a:rPr lang="en-US" altLang="en-US" sz="2000" dirty="0" err="1" smtClean="0"/>
              <a:t>Perotti</a:t>
            </a:r>
            <a:r>
              <a:rPr lang="en-US" altLang="en-US" sz="2000" dirty="0" smtClean="0"/>
              <a:t>, 1993)</a:t>
            </a:r>
          </a:p>
          <a:p>
            <a:r>
              <a:rPr lang="en-US" altLang="en-US" sz="2000" dirty="0" smtClean="0"/>
              <a:t>Rent-seeking behaviors do hinder growth</a:t>
            </a:r>
          </a:p>
        </p:txBody>
      </p:sp>
    </p:spTree>
    <p:extLst>
      <p:ext uri="{BB962C8B-B14F-4D97-AF65-F5344CB8AC3E}">
        <p14:creationId xmlns:p14="http://schemas.microsoft.com/office/powerpoint/2010/main" val="23883634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C4B6-DA78-435B-A9FC-62CEF6E392CE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algn="l"/>
            <a:r>
              <a:rPr lang="en-US" altLang="en-US" sz="3600" dirty="0" smtClean="0"/>
              <a:t>Environmental/health </a:t>
            </a:r>
            <a:r>
              <a:rPr lang="en-US" altLang="en-US" sz="3600" dirty="0" smtClean="0"/>
              <a:t>taxes + rents</a:t>
            </a:r>
            <a:endParaRPr lang="en-US" altLang="en-US" sz="3600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839200" cy="45720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000" b="1" dirty="0" smtClean="0">
                <a:solidFill>
                  <a:srgbClr val="C00000"/>
                </a:solidFill>
              </a:rPr>
              <a:t>To tax negative externalities</a:t>
            </a:r>
          </a:p>
          <a:p>
            <a:r>
              <a:rPr lang="en-US" altLang="en-US" sz="2000" dirty="0" smtClean="0">
                <a:solidFill>
                  <a:srgbClr val="C00000"/>
                </a:solidFill>
              </a:rPr>
              <a:t>Private consumption</a:t>
            </a:r>
          </a:p>
          <a:p>
            <a:pPr lvl="1"/>
            <a:r>
              <a:rPr lang="en-US" altLang="en-US" sz="2000" dirty="0" smtClean="0"/>
              <a:t>Transportation</a:t>
            </a:r>
          </a:p>
          <a:p>
            <a:pPr lvl="1"/>
            <a:r>
              <a:rPr lang="en-US" altLang="en-US" sz="2000" dirty="0" smtClean="0"/>
              <a:t>Heating oil + natural gas</a:t>
            </a:r>
          </a:p>
          <a:p>
            <a:pPr lvl="1"/>
            <a:r>
              <a:rPr lang="en-US" altLang="en-US" sz="2000" dirty="0" smtClean="0"/>
              <a:t>Tobacco</a:t>
            </a:r>
          </a:p>
          <a:p>
            <a:pPr lvl="1"/>
            <a:r>
              <a:rPr lang="en-US" altLang="en-US" sz="2000" dirty="0" smtClean="0"/>
              <a:t>Junk food</a:t>
            </a:r>
          </a:p>
          <a:p>
            <a:r>
              <a:rPr lang="en-US" altLang="en-US" sz="2000" dirty="0" smtClean="0">
                <a:solidFill>
                  <a:srgbClr val="C00000"/>
                </a:solidFill>
              </a:rPr>
              <a:t>Professional use (despite international competition)</a:t>
            </a:r>
          </a:p>
          <a:p>
            <a:pPr lvl="1"/>
            <a:r>
              <a:rPr lang="en-US" altLang="en-US" sz="2000" dirty="0" smtClean="0"/>
              <a:t>Production (industry, agriculture)</a:t>
            </a:r>
          </a:p>
          <a:p>
            <a:pPr lvl="1"/>
            <a:r>
              <a:rPr lang="en-US" altLang="en-US" sz="2000" dirty="0" smtClean="0"/>
              <a:t>Transport (freight)</a:t>
            </a:r>
            <a:endParaRPr lang="en-US" altLang="en-US" sz="2000" dirty="0"/>
          </a:p>
          <a:p>
            <a:pPr marL="0" indent="0">
              <a:buNone/>
            </a:pPr>
            <a:endParaRPr lang="en-US" altLang="en-US" sz="2000" dirty="0" smtClean="0"/>
          </a:p>
          <a:p>
            <a:pPr marL="0" indent="0">
              <a:buNone/>
            </a:pPr>
            <a:r>
              <a:rPr lang="en-US" altLang="en-US" sz="2000" dirty="0" smtClean="0">
                <a:solidFill>
                  <a:srgbClr val="C00000"/>
                </a:solidFill>
              </a:rPr>
              <a:t>A </a:t>
            </a:r>
            <a:r>
              <a:rPr lang="en-US" altLang="en-US" sz="2000" b="1" dirty="0" smtClean="0">
                <a:solidFill>
                  <a:srgbClr val="C00000"/>
                </a:solidFill>
              </a:rPr>
              <a:t>broader perspective </a:t>
            </a:r>
            <a:r>
              <a:rPr lang="en-US" altLang="en-US" sz="2000" dirty="0" smtClean="0">
                <a:solidFill>
                  <a:srgbClr val="C00000"/>
                </a:solidFill>
              </a:rPr>
              <a:t>on externalities</a:t>
            </a:r>
          </a:p>
          <a:p>
            <a:r>
              <a:rPr lang="en-US" altLang="en-US" sz="2000" dirty="0" smtClean="0"/>
              <a:t>To tax rent-seeking behaviors</a:t>
            </a:r>
          </a:p>
          <a:p>
            <a:endParaRPr lang="en-US" altLang="en-US" sz="2000" dirty="0" smtClean="0"/>
          </a:p>
          <a:p>
            <a:pPr marL="0" indent="0">
              <a:buNone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8363150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C4B6-DA78-435B-A9FC-62CEF6E392CE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algn="l"/>
            <a:r>
              <a:rPr lang="en-US" altLang="en-US" sz="3600" dirty="0" smtClean="0"/>
              <a:t>Others</a:t>
            </a:r>
            <a:endParaRPr lang="en-US" altLang="en-US" sz="3600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839200" cy="45720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000" b="1" dirty="0" smtClean="0">
                <a:solidFill>
                  <a:srgbClr val="C00000"/>
                </a:solidFill>
              </a:rPr>
              <a:t>Many other issues</a:t>
            </a:r>
          </a:p>
          <a:p>
            <a:r>
              <a:rPr lang="en-US" altLang="en-US" sz="2000" dirty="0" smtClean="0"/>
              <a:t>Consumption</a:t>
            </a:r>
          </a:p>
          <a:p>
            <a:r>
              <a:rPr lang="en-US" altLang="en-US" sz="2000" dirty="0" smtClean="0"/>
              <a:t>Real estate</a:t>
            </a:r>
          </a:p>
          <a:p>
            <a:r>
              <a:rPr lang="en-US" altLang="en-US" sz="2000" dirty="0" smtClean="0"/>
              <a:t>Capital income</a:t>
            </a:r>
          </a:p>
          <a:p>
            <a:r>
              <a:rPr lang="en-US" altLang="en-US" sz="2000" dirty="0" smtClean="0"/>
              <a:t>Capital</a:t>
            </a:r>
          </a:p>
          <a:p>
            <a:r>
              <a:rPr lang="en-US" altLang="en-US" sz="2000" dirty="0" smtClean="0"/>
              <a:t>Inheritance</a:t>
            </a:r>
          </a:p>
          <a:p>
            <a:r>
              <a:rPr lang="en-US" altLang="en-US" sz="2000" dirty="0" smtClean="0"/>
              <a:t>…</a:t>
            </a:r>
          </a:p>
          <a:p>
            <a:endParaRPr lang="en-US" altLang="en-US" sz="2000" dirty="0" smtClean="0"/>
          </a:p>
          <a:p>
            <a:pPr marL="0" indent="0">
              <a:buNone/>
            </a:pPr>
            <a:r>
              <a:rPr lang="en-US" altLang="en-US" sz="2000" dirty="0" smtClean="0"/>
              <a:t>Cf. the paper for SOME additional remarks</a:t>
            </a:r>
          </a:p>
        </p:txBody>
      </p:sp>
    </p:spTree>
    <p:extLst>
      <p:ext uri="{BB962C8B-B14F-4D97-AF65-F5344CB8AC3E}">
        <p14:creationId xmlns:p14="http://schemas.microsoft.com/office/powerpoint/2010/main" val="23505773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C4B6-DA78-435B-A9FC-62CEF6E392CE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24207"/>
            <a:ext cx="9144000" cy="914400"/>
          </a:xfrm>
        </p:spPr>
        <p:txBody>
          <a:bodyPr/>
          <a:lstStyle/>
          <a:p>
            <a:pPr algn="l"/>
            <a:r>
              <a:rPr lang="en-US" altLang="en-US" sz="3600" dirty="0" smtClean="0"/>
              <a:t>	</a:t>
            </a:r>
            <a:r>
              <a:rPr lang="en-US" altLang="en-US" sz="3600" dirty="0" smtClean="0"/>
              <a:t>Conclusion</a:t>
            </a:r>
            <a:endParaRPr lang="en-US" altLang="en-US" sz="36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2060848"/>
            <a:ext cx="9144000" cy="64733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endParaRPr lang="en-US" altLang="en-US" sz="3600" kern="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3619872"/>
            <a:ext cx="9144000" cy="9144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endParaRPr lang="en-US" altLang="en-US" sz="3600" kern="0" dirty="0"/>
          </a:p>
        </p:txBody>
      </p:sp>
    </p:spTree>
    <p:extLst>
      <p:ext uri="{BB962C8B-B14F-4D97-AF65-F5344CB8AC3E}">
        <p14:creationId xmlns:p14="http://schemas.microsoft.com/office/powerpoint/2010/main" val="36314353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C4B6-DA78-435B-A9FC-62CEF6E392CE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algn="l"/>
            <a:r>
              <a:rPr lang="en-US" altLang="en-US" sz="3600" dirty="0" smtClean="0"/>
              <a:t>Conclusion</a:t>
            </a:r>
            <a:endParaRPr lang="en-US" altLang="en-US" sz="3600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839200" cy="4785320"/>
          </a:xfrm>
        </p:spPr>
        <p:txBody>
          <a:bodyPr/>
          <a:lstStyle/>
          <a:p>
            <a:r>
              <a:rPr lang="en-US" altLang="en-US" sz="2000" b="1" dirty="0" smtClean="0"/>
              <a:t>A lot can be done at national level</a:t>
            </a:r>
            <a:endParaRPr lang="en-US" altLang="en-US" sz="1800" dirty="0" smtClean="0"/>
          </a:p>
          <a:p>
            <a:pPr lvl="1"/>
            <a:r>
              <a:rPr lang="en-US" altLang="en-US" sz="1800" dirty="0" smtClean="0"/>
              <a:t>Efficiency</a:t>
            </a:r>
          </a:p>
          <a:p>
            <a:pPr lvl="1"/>
            <a:r>
              <a:rPr lang="en-US" altLang="en-US" sz="1800" dirty="0" smtClean="0"/>
              <a:t>Equity</a:t>
            </a:r>
          </a:p>
          <a:p>
            <a:pPr lvl="1"/>
            <a:r>
              <a:rPr lang="en-US" altLang="en-US" sz="1800" dirty="0" smtClean="0"/>
              <a:t>Environment</a:t>
            </a:r>
          </a:p>
          <a:p>
            <a:pPr marL="0" indent="0">
              <a:buNone/>
            </a:pPr>
            <a:r>
              <a:rPr lang="en-US" altLang="en-US" sz="2000" b="1" dirty="0" smtClean="0"/>
              <a:t>       </a:t>
            </a:r>
            <a:r>
              <a:rPr lang="en-US" altLang="en-US" sz="2000" dirty="0" smtClean="0"/>
              <a:t>To be </a:t>
            </a:r>
            <a:r>
              <a:rPr lang="en-US" altLang="en-US" sz="2000" dirty="0" err="1" smtClean="0"/>
              <a:t>principe</a:t>
            </a:r>
            <a:r>
              <a:rPr lang="en-US" altLang="en-US" sz="2000" dirty="0" smtClean="0"/>
              <a:t>-based, to guard against vested interest</a:t>
            </a:r>
          </a:p>
          <a:p>
            <a:endParaRPr lang="en-US" altLang="en-US" sz="2000" b="1" dirty="0" smtClean="0"/>
          </a:p>
          <a:p>
            <a:r>
              <a:rPr lang="en-US" altLang="en-US" sz="2000" b="1" dirty="0" smtClean="0"/>
              <a:t>… but international cooperation is top priority</a:t>
            </a:r>
            <a:endParaRPr lang="en-US" altLang="en-US" sz="1800" b="1" dirty="0" smtClean="0"/>
          </a:p>
          <a:p>
            <a:pPr marL="0" indent="0">
              <a:buNone/>
            </a:pPr>
            <a:r>
              <a:rPr lang="en-US" altLang="en-US" sz="2000" dirty="0" smtClean="0"/>
              <a:t>	(as in most areas : migration, energy, finance, …)</a:t>
            </a:r>
          </a:p>
          <a:p>
            <a:pPr marL="0" indent="0">
              <a:buNone/>
            </a:pPr>
            <a:endParaRPr lang="en-US" altLang="en-US" sz="2000" dirty="0" smtClean="0"/>
          </a:p>
          <a:p>
            <a:r>
              <a:rPr lang="en-US" altLang="en-US" sz="2000" b="1" dirty="0" smtClean="0"/>
              <a:t>… and good co-operation between entities within Belgium is required</a:t>
            </a:r>
          </a:p>
          <a:p>
            <a:pPr lvl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897863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C4B6-DA78-435B-A9FC-62CEF6E392CE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24207"/>
            <a:ext cx="9144000" cy="914400"/>
          </a:xfrm>
        </p:spPr>
        <p:txBody>
          <a:bodyPr/>
          <a:lstStyle/>
          <a:p>
            <a:pPr algn="l"/>
            <a:r>
              <a:rPr lang="en-US" altLang="en-US" sz="3600" dirty="0" smtClean="0"/>
              <a:t>	General considerations</a:t>
            </a:r>
            <a:endParaRPr lang="en-US" altLang="en-US" sz="36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2060848"/>
            <a:ext cx="9144000" cy="64733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endParaRPr lang="en-US" altLang="en-US" sz="3600" kern="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3619872"/>
            <a:ext cx="9144000" cy="9144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endParaRPr lang="en-US" altLang="en-US" sz="3600" kern="0" dirty="0"/>
          </a:p>
        </p:txBody>
      </p:sp>
    </p:spTree>
    <p:extLst>
      <p:ext uri="{BB962C8B-B14F-4D97-AF65-F5344CB8AC3E}">
        <p14:creationId xmlns:p14="http://schemas.microsoft.com/office/powerpoint/2010/main" val="1534194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C4B6-DA78-435B-A9FC-62CEF6E392CE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algn="l"/>
            <a:r>
              <a:rPr lang="en-US" altLang="en-US" sz="3600" dirty="0" smtClean="0"/>
              <a:t>Why to worry about growth ? </a:t>
            </a:r>
            <a:endParaRPr lang="en-US" altLang="en-US" sz="3600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839200" cy="4572000"/>
          </a:xfrm>
        </p:spPr>
        <p:txBody>
          <a:bodyPr/>
          <a:lstStyle/>
          <a:p>
            <a:r>
              <a:rPr lang="en-US" altLang="en-US" sz="2000" b="1" dirty="0" smtClean="0"/>
              <a:t>Less growth, more happiness ? </a:t>
            </a:r>
          </a:p>
          <a:p>
            <a:endParaRPr lang="en-US" altLang="en-US" sz="2000" b="1" dirty="0" smtClean="0"/>
          </a:p>
          <a:p>
            <a:r>
              <a:rPr lang="en-US" altLang="en-US" sz="2000" b="1" dirty="0" smtClean="0"/>
              <a:t>Secular stagnation (Hansen / Summers)</a:t>
            </a:r>
          </a:p>
          <a:p>
            <a:endParaRPr lang="en-US" altLang="en-US" sz="2000" b="1" dirty="0" smtClean="0"/>
          </a:p>
          <a:p>
            <a:r>
              <a:rPr lang="en-US" altLang="en-US" sz="2000" b="1" dirty="0" smtClean="0"/>
              <a:t>Lower trend growth </a:t>
            </a:r>
          </a:p>
          <a:p>
            <a:pPr lvl="1"/>
            <a:r>
              <a:rPr lang="en-US" altLang="en-US" sz="1800" dirty="0" smtClean="0"/>
              <a:t>Demographics</a:t>
            </a:r>
          </a:p>
          <a:p>
            <a:pPr lvl="1"/>
            <a:r>
              <a:rPr lang="en-US" altLang="en-US" sz="1800" dirty="0" smtClean="0"/>
              <a:t>Risk aversion related to ageing</a:t>
            </a:r>
          </a:p>
          <a:p>
            <a:pPr lvl="1"/>
            <a:r>
              <a:rPr lang="en-US" altLang="en-US" sz="1800" dirty="0" smtClean="0"/>
              <a:t>Less gain from skills’ upgrade</a:t>
            </a:r>
          </a:p>
          <a:p>
            <a:pPr lvl="1"/>
            <a:r>
              <a:rPr lang="en-US" altLang="en-US" sz="1800" dirty="0" smtClean="0"/>
              <a:t>Less fiscal profligacy</a:t>
            </a:r>
          </a:p>
          <a:p>
            <a:pPr lvl="1"/>
            <a:r>
              <a:rPr lang="en-US" altLang="en-US" sz="1800" dirty="0" smtClean="0"/>
              <a:t>Less financial leverage</a:t>
            </a:r>
          </a:p>
          <a:p>
            <a:pPr lvl="1"/>
            <a:r>
              <a:rPr lang="en-US" altLang="en-US" sz="1800" dirty="0" smtClean="0"/>
              <a:t>Environmental constraints</a:t>
            </a:r>
          </a:p>
          <a:p>
            <a:pPr lvl="1"/>
            <a:r>
              <a:rPr lang="en-US" altLang="en-US" sz="1800" dirty="0" smtClean="0"/>
              <a:t>…</a:t>
            </a:r>
            <a:endParaRPr lang="en-US" altLang="en-US" sz="1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C4B6-DA78-435B-A9FC-62CEF6E392CE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algn="l"/>
            <a:r>
              <a:rPr lang="en-US" altLang="en-US" sz="3600" dirty="0" smtClean="0"/>
              <a:t>How to stimulate sustainable growth ? </a:t>
            </a:r>
            <a:endParaRPr lang="en-US" altLang="en-US" sz="3600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839200" cy="4572000"/>
          </a:xfrm>
        </p:spPr>
        <p:txBody>
          <a:bodyPr/>
          <a:lstStyle/>
          <a:p>
            <a:r>
              <a:rPr lang="en-US" altLang="en-US" sz="2000" b="1" dirty="0" smtClean="0">
                <a:solidFill>
                  <a:srgbClr val="C00000"/>
                </a:solidFill>
              </a:rPr>
              <a:t>Culture</a:t>
            </a:r>
            <a:endParaRPr lang="en-US" altLang="en-US" sz="1800" dirty="0" smtClean="0">
              <a:solidFill>
                <a:srgbClr val="C00000"/>
              </a:solidFill>
            </a:endParaRPr>
          </a:p>
          <a:p>
            <a:pPr lvl="1"/>
            <a:r>
              <a:rPr lang="en-US" altLang="en-US" sz="1800" dirty="0" smtClean="0"/>
              <a:t>More cooperation, more </a:t>
            </a:r>
            <a:r>
              <a:rPr lang="en-US" altLang="en-US" sz="1800" dirty="0" err="1" smtClean="0"/>
              <a:t>mutualization</a:t>
            </a:r>
            <a:endParaRPr lang="en-US" altLang="en-US" sz="1800" dirty="0" smtClean="0"/>
          </a:p>
          <a:p>
            <a:pPr lvl="1"/>
            <a:r>
              <a:rPr lang="en-US" altLang="en-US" sz="1800" dirty="0" smtClean="0"/>
              <a:t>Confidence</a:t>
            </a:r>
          </a:p>
          <a:p>
            <a:pPr lvl="1"/>
            <a:r>
              <a:rPr lang="en-US" altLang="en-US" sz="1800" dirty="0"/>
              <a:t>Entrepreneurship</a:t>
            </a:r>
          </a:p>
          <a:p>
            <a:pPr lvl="1"/>
            <a:r>
              <a:rPr lang="en-US" altLang="en-US" sz="1800" dirty="0" smtClean="0"/>
              <a:t>European </a:t>
            </a:r>
            <a:r>
              <a:rPr lang="en-US" altLang="en-US" sz="1800" dirty="0" smtClean="0"/>
              <a:t>integration</a:t>
            </a:r>
          </a:p>
          <a:p>
            <a:pPr lvl="1"/>
            <a:r>
              <a:rPr lang="en-US" altLang="en-US" sz="1800" dirty="0" smtClean="0"/>
              <a:t>(./..) </a:t>
            </a:r>
            <a:endParaRPr lang="en-US" altLang="en-US" sz="2000" b="1" dirty="0" smtClean="0"/>
          </a:p>
          <a:p>
            <a:r>
              <a:rPr lang="en-US" altLang="en-US" sz="2000" b="1" dirty="0" smtClean="0">
                <a:solidFill>
                  <a:srgbClr val="C00000"/>
                </a:solidFill>
              </a:rPr>
              <a:t>Structural reforms </a:t>
            </a:r>
          </a:p>
          <a:p>
            <a:pPr lvl="1"/>
            <a:r>
              <a:rPr lang="en-US" altLang="en-US" sz="1800" dirty="0" smtClean="0"/>
              <a:t>Labor markets</a:t>
            </a:r>
          </a:p>
          <a:p>
            <a:pPr lvl="1"/>
            <a:r>
              <a:rPr lang="en-US" altLang="en-US" sz="1800" dirty="0" smtClean="0"/>
              <a:t>Goods &amp; Services market</a:t>
            </a:r>
          </a:p>
          <a:p>
            <a:pPr lvl="1"/>
            <a:r>
              <a:rPr lang="en-US" altLang="en-US" sz="1800" dirty="0" smtClean="0"/>
              <a:t>Efficiency of the </a:t>
            </a:r>
            <a:r>
              <a:rPr lang="en-US" altLang="en-US" sz="1600" dirty="0" smtClean="0"/>
              <a:t>authority </a:t>
            </a:r>
          </a:p>
          <a:p>
            <a:pPr lvl="2"/>
            <a:r>
              <a:rPr lang="en-US" altLang="en-US" sz="1600" dirty="0" smtClean="0"/>
              <a:t>Public expenses</a:t>
            </a:r>
          </a:p>
          <a:p>
            <a:pPr lvl="2"/>
            <a:r>
              <a:rPr lang="en-US" altLang="en-US" sz="1600" dirty="0" smtClean="0"/>
              <a:t>Regulation</a:t>
            </a:r>
          </a:p>
          <a:p>
            <a:pPr lvl="2"/>
            <a:r>
              <a:rPr lang="en-US" altLang="en-US" sz="1600" b="1" dirty="0" smtClean="0">
                <a:solidFill>
                  <a:srgbClr val="C00000"/>
                </a:solidFill>
              </a:rPr>
              <a:t>Taxation</a:t>
            </a:r>
          </a:p>
          <a:p>
            <a:pPr lvl="1"/>
            <a:r>
              <a:rPr lang="fr-FR" altLang="en-US" sz="2000" dirty="0" smtClean="0"/>
              <a:t>(./..)</a:t>
            </a: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891448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C4B6-DA78-435B-A9FC-62CEF6E392CE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algn="l"/>
            <a:r>
              <a:rPr lang="en-US" altLang="en-US" sz="3600" dirty="0" smtClean="0"/>
              <a:t>The ideology of structural reforms</a:t>
            </a:r>
            <a:endParaRPr lang="en-US" altLang="en-US" sz="3600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839200" cy="5073352"/>
          </a:xfrm>
        </p:spPr>
        <p:txBody>
          <a:bodyPr/>
          <a:lstStyle/>
          <a:p>
            <a:r>
              <a:rPr lang="en-US" altLang="en-US" sz="2000" b="1" dirty="0" smtClean="0"/>
              <a:t>Perception that </a:t>
            </a:r>
            <a:r>
              <a:rPr lang="en-US" altLang="en-US" sz="2000" b="1" dirty="0" smtClean="0"/>
              <a:t>growth concerns &amp; structural </a:t>
            </a:r>
            <a:r>
              <a:rPr lang="en-US" altLang="en-US" sz="2000" b="1" dirty="0" smtClean="0"/>
              <a:t>reforms = ultra-liberalism</a:t>
            </a:r>
            <a:endParaRPr lang="en-US" altLang="en-US" sz="1800" dirty="0" smtClean="0"/>
          </a:p>
          <a:p>
            <a:pPr lvl="1"/>
            <a:r>
              <a:rPr lang="en-US" altLang="en-US" sz="1800" dirty="0" smtClean="0"/>
              <a:t>Flexibility of </a:t>
            </a:r>
            <a:r>
              <a:rPr lang="en-US" altLang="en-US" sz="1800" dirty="0" smtClean="0"/>
              <a:t>wages and of </a:t>
            </a:r>
            <a:r>
              <a:rPr lang="en-US" altLang="en-US" sz="1800" dirty="0" smtClean="0"/>
              <a:t>labor contracts</a:t>
            </a:r>
          </a:p>
          <a:p>
            <a:pPr lvl="1"/>
            <a:r>
              <a:rPr lang="en-US" altLang="en-US" sz="1800" dirty="0" smtClean="0"/>
              <a:t>Products market deregulation</a:t>
            </a:r>
          </a:p>
          <a:p>
            <a:pPr lvl="1"/>
            <a:r>
              <a:rPr lang="en-US" altLang="en-US" sz="1800" dirty="0" smtClean="0"/>
              <a:t>No eye for inequality</a:t>
            </a:r>
          </a:p>
          <a:p>
            <a:pPr lvl="1"/>
            <a:r>
              <a:rPr lang="en-US" altLang="en-US" sz="1800" dirty="0" smtClean="0"/>
              <a:t>(./..) </a:t>
            </a:r>
            <a:endParaRPr lang="en-US" altLang="en-US" sz="2000" b="1" dirty="0" smtClean="0"/>
          </a:p>
          <a:p>
            <a:r>
              <a:rPr lang="en-US" altLang="en-US" sz="2000" b="1" dirty="0" smtClean="0"/>
              <a:t>Reassessment of various policy recommendations </a:t>
            </a:r>
          </a:p>
          <a:p>
            <a:pPr lvl="1"/>
            <a:r>
              <a:rPr lang="en-US" altLang="en-US" sz="1800" dirty="0" smtClean="0"/>
              <a:t>Rigidities have also virtues (labor market, housing prices, …) </a:t>
            </a:r>
          </a:p>
          <a:p>
            <a:r>
              <a:rPr lang="en-US" altLang="en-US" sz="2000" b="1" dirty="0" smtClean="0"/>
              <a:t>Broader perspective on structural reforms</a:t>
            </a:r>
          </a:p>
          <a:p>
            <a:pPr lvl="1"/>
            <a:r>
              <a:rPr lang="en-US" altLang="en-US" sz="1800" dirty="0" smtClean="0"/>
              <a:t>Ex.: low effective retirement age related to</a:t>
            </a:r>
          </a:p>
          <a:p>
            <a:pPr lvl="2"/>
            <a:r>
              <a:rPr lang="en-US" altLang="en-US" sz="1400" dirty="0" smtClean="0"/>
              <a:t>Correlation between age and wage		link with automatic wage indexation</a:t>
            </a:r>
          </a:p>
          <a:p>
            <a:pPr lvl="2"/>
            <a:r>
              <a:rPr lang="en-US" altLang="en-US" sz="1400" dirty="0" smtClean="0"/>
              <a:t>Limited net of tax income gap		link with tax privilege for retirees</a:t>
            </a:r>
          </a:p>
          <a:p>
            <a:pPr lvl="2"/>
            <a:r>
              <a:rPr lang="en-US" altLang="en-US" sz="1400" dirty="0" smtClean="0"/>
              <a:t>Access to private pension capital		link with set-up &amp; taxation of private pension schemes </a:t>
            </a:r>
          </a:p>
          <a:p>
            <a:pPr lvl="2"/>
            <a:r>
              <a:rPr lang="en-US" altLang="en-US" sz="1400" dirty="0" smtClean="0"/>
              <a:t>Hardship of traffic congestion		link with public transportation &amp; company cars</a:t>
            </a:r>
          </a:p>
        </p:txBody>
      </p:sp>
    </p:spTree>
    <p:extLst>
      <p:ext uri="{BB962C8B-B14F-4D97-AF65-F5344CB8AC3E}">
        <p14:creationId xmlns:p14="http://schemas.microsoft.com/office/powerpoint/2010/main" val="378087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C4B6-DA78-435B-A9FC-62CEF6E392CE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algn="l"/>
            <a:r>
              <a:rPr lang="en-US" altLang="en-US" sz="3600" dirty="0" smtClean="0"/>
              <a:t>Here, focus on </a:t>
            </a:r>
            <a:r>
              <a:rPr lang="en-US" altLang="en-US" sz="3600" dirty="0" smtClean="0"/>
              <a:t>Belgium</a:t>
            </a:r>
            <a:endParaRPr lang="en-US" altLang="en-US" sz="3600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839200" cy="4572000"/>
          </a:xfrm>
        </p:spPr>
        <p:txBody>
          <a:bodyPr/>
          <a:lstStyle/>
          <a:p>
            <a:r>
              <a:rPr lang="en-US" altLang="en-US" sz="2000" b="1" dirty="0" smtClean="0"/>
              <a:t>Belgium, a small open, integrated </a:t>
            </a:r>
            <a:r>
              <a:rPr lang="en-US" altLang="en-US" sz="2000" b="1" dirty="0" smtClean="0"/>
              <a:t>economy</a:t>
            </a:r>
          </a:p>
          <a:p>
            <a:r>
              <a:rPr lang="en-US" altLang="en-US" sz="2000" b="1" dirty="0" smtClean="0"/>
              <a:t>Growth at home ≈ growth in neighboring countries</a:t>
            </a:r>
            <a:endParaRPr lang="en-US" altLang="en-US" sz="2000" b="1" dirty="0" smtClean="0">
              <a:solidFill>
                <a:srgbClr val="C00000"/>
              </a:solidFill>
            </a:endParaRPr>
          </a:p>
          <a:p>
            <a:pPr lvl="1">
              <a:buFont typeface="Symbol"/>
              <a:buChar char="Þ"/>
            </a:pPr>
            <a:r>
              <a:rPr lang="en-US" altLang="en-US" sz="2000" b="1" dirty="0" smtClean="0">
                <a:solidFill>
                  <a:srgbClr val="C00000"/>
                </a:solidFill>
              </a:rPr>
              <a:t>Domestic policies of limited impact</a:t>
            </a:r>
          </a:p>
          <a:p>
            <a:pPr lvl="0"/>
            <a:endParaRPr lang="en-US" altLang="en-US" sz="2000" b="1" dirty="0" smtClean="0">
              <a:solidFill>
                <a:srgbClr val="000000"/>
              </a:solidFill>
            </a:endParaRPr>
          </a:p>
          <a:p>
            <a:pPr lvl="0"/>
            <a:endParaRPr lang="en-US" altLang="en-US" sz="2000" b="1" dirty="0" smtClean="0">
              <a:solidFill>
                <a:srgbClr val="000000"/>
              </a:solidFill>
            </a:endParaRPr>
          </a:p>
          <a:p>
            <a:pPr lvl="0"/>
            <a:r>
              <a:rPr lang="en-US" altLang="en-US" sz="2000" b="1" dirty="0" smtClean="0">
                <a:solidFill>
                  <a:srgbClr val="000000"/>
                </a:solidFill>
              </a:rPr>
              <a:t>No breakdown between federal, regional and local taxes</a:t>
            </a:r>
          </a:p>
          <a:p>
            <a:pPr lvl="0"/>
            <a:r>
              <a:rPr lang="en-US" altLang="en-US" sz="2000" b="1" dirty="0" smtClean="0">
                <a:solidFill>
                  <a:srgbClr val="000000"/>
                </a:solidFill>
              </a:rPr>
              <a:t>No consideration for supra-national tax harmonization</a:t>
            </a:r>
            <a:endParaRPr lang="en-US" altLang="en-US" sz="2000" dirty="0" smtClean="0">
              <a:solidFill>
                <a:srgbClr val="000000"/>
              </a:solidFill>
            </a:endParaRPr>
          </a:p>
          <a:p>
            <a:pPr lvl="1"/>
            <a:r>
              <a:rPr lang="en-US" altLang="en-US" sz="2000" dirty="0" smtClean="0">
                <a:solidFill>
                  <a:srgbClr val="000000"/>
                </a:solidFill>
              </a:rPr>
              <a:t>EU constraints 		(ex.: VAT)</a:t>
            </a:r>
          </a:p>
          <a:p>
            <a:pPr lvl="1"/>
            <a:r>
              <a:rPr lang="en-US" altLang="en-US" sz="2000" dirty="0" smtClean="0">
                <a:solidFill>
                  <a:srgbClr val="000000"/>
                </a:solidFill>
              </a:rPr>
              <a:t>Other commitments 	(ex.: taxation of air transport)</a:t>
            </a:r>
          </a:p>
          <a:p>
            <a:pPr lvl="1"/>
            <a:r>
              <a:rPr lang="en-US" altLang="en-US" sz="2000" dirty="0" smtClean="0">
                <a:solidFill>
                  <a:srgbClr val="000000"/>
                </a:solidFill>
              </a:rPr>
              <a:t>Tax competition		(ex.: capital income)</a:t>
            </a:r>
          </a:p>
          <a:p>
            <a:pPr marL="457200" lvl="1" indent="0">
              <a:buNone/>
            </a:pPr>
            <a:endParaRPr lang="en-US" altLang="en-US" sz="2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114148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C4B6-DA78-435B-A9FC-62CEF6E392CE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algn="l"/>
            <a:r>
              <a:rPr lang="en-US" altLang="en-US" sz="3600" dirty="0" smtClean="0"/>
              <a:t>Purpose of taxation ? </a:t>
            </a:r>
            <a:endParaRPr lang="en-US" altLang="en-US" sz="3600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839200" cy="4572000"/>
          </a:xfrm>
        </p:spPr>
        <p:txBody>
          <a:bodyPr/>
          <a:lstStyle/>
          <a:p>
            <a:r>
              <a:rPr lang="en-US" altLang="en-US" sz="2000" b="1" dirty="0" smtClean="0"/>
              <a:t>Allocation : 		</a:t>
            </a:r>
            <a:r>
              <a:rPr lang="en-US" altLang="en-US" sz="2000" dirty="0" smtClean="0"/>
              <a:t>To finance public expenditure</a:t>
            </a:r>
          </a:p>
          <a:p>
            <a:endParaRPr lang="en-US" altLang="en-US" sz="2000" b="1" dirty="0" smtClean="0"/>
          </a:p>
          <a:p>
            <a:r>
              <a:rPr lang="en-US" altLang="en-US" sz="2000" b="1" dirty="0" smtClean="0"/>
              <a:t>Redistribution :	</a:t>
            </a:r>
            <a:r>
              <a:rPr lang="en-US" altLang="en-US" sz="2000" dirty="0" smtClean="0"/>
              <a:t>To lower inequality</a:t>
            </a:r>
          </a:p>
          <a:p>
            <a:endParaRPr lang="en-US" altLang="en-US" sz="2000" b="1" dirty="0" smtClean="0"/>
          </a:p>
          <a:p>
            <a:r>
              <a:rPr lang="en-US" altLang="en-US" sz="2000" b="1" dirty="0" smtClean="0"/>
              <a:t>Stabilization	:	</a:t>
            </a:r>
            <a:r>
              <a:rPr lang="en-US" altLang="en-US" sz="2000" dirty="0" smtClean="0"/>
              <a:t>To collect more </a:t>
            </a:r>
            <a:r>
              <a:rPr lang="en-US" altLang="en-US" sz="2000" dirty="0" smtClean="0"/>
              <a:t>(less) in </a:t>
            </a:r>
            <a:r>
              <a:rPr lang="en-US" altLang="en-US" sz="2000" dirty="0" smtClean="0"/>
              <a:t>good </a:t>
            </a:r>
            <a:r>
              <a:rPr lang="en-US" altLang="en-US" sz="2000" dirty="0" smtClean="0"/>
              <a:t>(bad) times</a:t>
            </a:r>
            <a:endParaRPr lang="en-US" altLang="en-US" sz="2000" dirty="0" smtClean="0"/>
          </a:p>
          <a:p>
            <a:endParaRPr lang="en-US" altLang="en-US" sz="2000" b="1" dirty="0" smtClean="0"/>
          </a:p>
          <a:p>
            <a:r>
              <a:rPr lang="en-US" altLang="en-US" sz="2000" b="1" dirty="0" smtClean="0"/>
              <a:t>Incentive :		</a:t>
            </a:r>
            <a:r>
              <a:rPr lang="en-US" altLang="en-US" sz="2000" dirty="0" smtClean="0"/>
              <a:t>To alter behaviors</a:t>
            </a:r>
          </a:p>
        </p:txBody>
      </p:sp>
    </p:spTree>
    <p:extLst>
      <p:ext uri="{BB962C8B-B14F-4D97-AF65-F5344CB8AC3E}">
        <p14:creationId xmlns:p14="http://schemas.microsoft.com/office/powerpoint/2010/main" val="78057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C4B6-DA78-435B-A9FC-62CEF6E392CE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algn="l"/>
            <a:r>
              <a:rPr lang="en-US" altLang="en-US" sz="3600" dirty="0" smtClean="0"/>
              <a:t>Impact of taxation on growth</a:t>
            </a:r>
            <a:endParaRPr lang="en-US" altLang="en-US" sz="3600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839200" cy="4572000"/>
          </a:xfrm>
        </p:spPr>
        <p:txBody>
          <a:bodyPr/>
          <a:lstStyle/>
          <a:p>
            <a:r>
              <a:rPr lang="en-US" altLang="en-US" sz="2000" b="1" dirty="0" smtClean="0"/>
              <a:t>Allocation : 		</a:t>
            </a:r>
            <a:r>
              <a:rPr lang="en-US" altLang="en-US" sz="2000" dirty="0" smtClean="0"/>
              <a:t>Need to finance schools, infrastructure, …</a:t>
            </a:r>
          </a:p>
          <a:p>
            <a:endParaRPr lang="en-US" altLang="en-US" sz="2000" b="1" dirty="0" smtClean="0"/>
          </a:p>
          <a:p>
            <a:r>
              <a:rPr lang="en-US" altLang="en-US" sz="2000" b="1" dirty="0" smtClean="0"/>
              <a:t>Redistribution :	</a:t>
            </a:r>
            <a:r>
              <a:rPr lang="en-US" altLang="en-US" sz="2000" dirty="0" smtClean="0"/>
              <a:t>Inequality hinders growth</a:t>
            </a:r>
          </a:p>
          <a:p>
            <a:endParaRPr lang="en-US" altLang="en-US" sz="2000" b="1" dirty="0" smtClean="0"/>
          </a:p>
          <a:p>
            <a:r>
              <a:rPr lang="en-US" altLang="en-US" sz="2000" b="1" dirty="0" smtClean="0"/>
              <a:t>Stabilization	:	</a:t>
            </a:r>
            <a:r>
              <a:rPr lang="en-US" altLang="en-US" sz="2000" dirty="0" smtClean="0"/>
              <a:t>Volatility hinders growth (risk premium, hysteresis, …)</a:t>
            </a:r>
          </a:p>
          <a:p>
            <a:endParaRPr lang="en-US" altLang="en-US" sz="2000" b="1" dirty="0" smtClean="0"/>
          </a:p>
          <a:p>
            <a:r>
              <a:rPr lang="en-US" altLang="en-US" sz="2000" b="1" dirty="0" smtClean="0"/>
              <a:t>Incentive :		</a:t>
            </a:r>
            <a:r>
              <a:rPr lang="en-US" altLang="en-US" sz="2000" dirty="0" smtClean="0"/>
              <a:t>Adverse behavior goes against global </a:t>
            </a:r>
            <a:r>
              <a:rPr lang="en-US" altLang="en-US" sz="2000" dirty="0" smtClean="0"/>
              <a:t>efficiency</a:t>
            </a:r>
          </a:p>
          <a:p>
            <a:endParaRPr lang="fr-FR" altLang="en-US" sz="2000" dirty="0"/>
          </a:p>
          <a:p>
            <a:r>
              <a:rPr lang="fr-FR" altLang="en-US" sz="2000" dirty="0" smtClean="0"/>
              <a:t>Cf. Gaëtan Nicodème</a:t>
            </a: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71754957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2231</TotalTime>
  <Words>855</Words>
  <Application>Microsoft Office PowerPoint</Application>
  <PresentationFormat>On-screen Show (4:3)</PresentationFormat>
  <Paragraphs>252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Default Design</vt:lpstr>
      <vt:lpstr>Taxation and trend growth : what can be done in Belgium ?</vt:lpstr>
      <vt:lpstr>Structure</vt:lpstr>
      <vt:lpstr> General considerations</vt:lpstr>
      <vt:lpstr>Why to worry about growth ? </vt:lpstr>
      <vt:lpstr>How to stimulate sustainable growth ? </vt:lpstr>
      <vt:lpstr>The ideology of structural reforms</vt:lpstr>
      <vt:lpstr>Here, focus on Belgium</vt:lpstr>
      <vt:lpstr>Purpose of taxation ? </vt:lpstr>
      <vt:lpstr>Impact of taxation on growth</vt:lpstr>
      <vt:lpstr>Taxes against Growth ?</vt:lpstr>
      <vt:lpstr>Beyond the deadweight loss</vt:lpstr>
      <vt:lpstr>Tax policy and structural reforms</vt:lpstr>
      <vt:lpstr>From least to most growth detrimental</vt:lpstr>
      <vt:lpstr>What is it NOT about ?</vt:lpstr>
      <vt:lpstr> What to do in Belgium ? </vt:lpstr>
      <vt:lpstr>Modesty</vt:lpstr>
      <vt:lpstr>To cooperate first</vt:lpstr>
      <vt:lpstr>Entrepreneurship</vt:lpstr>
      <vt:lpstr>Social security contributions</vt:lpstr>
      <vt:lpstr>Personal income taxes</vt:lpstr>
      <vt:lpstr>Income distribution</vt:lpstr>
      <vt:lpstr>Environmental/health taxes + rents</vt:lpstr>
      <vt:lpstr>Others</vt:lpstr>
      <vt:lpstr> Conclusion</vt:lpstr>
      <vt:lpstr>Conclusion</vt:lpstr>
    </vt:vector>
  </TitlesOfParts>
  <Company>Banque Degroof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commerce international</dc:title>
  <dc:creator>edc</dc:creator>
  <cp:lastModifiedBy>Etienne de Callatay</cp:lastModifiedBy>
  <cp:revision>85</cp:revision>
  <dcterms:created xsi:type="dcterms:W3CDTF">2003-08-10T17:46:17Z</dcterms:created>
  <dcterms:modified xsi:type="dcterms:W3CDTF">2015-11-23T10:10:12Z</dcterms:modified>
</cp:coreProperties>
</file>