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9" r:id="rId4"/>
    <p:sldId id="307" r:id="rId5"/>
    <p:sldId id="260" r:id="rId6"/>
    <p:sldId id="261" r:id="rId7"/>
    <p:sldId id="308" r:id="rId8"/>
    <p:sldId id="312" r:id="rId9"/>
    <p:sldId id="313" r:id="rId10"/>
    <p:sldId id="314" r:id="rId11"/>
    <p:sldId id="311" r:id="rId12"/>
    <p:sldId id="306" r:id="rId13"/>
    <p:sldId id="265" r:id="rId14"/>
    <p:sldId id="267" r:id="rId15"/>
    <p:sldId id="268" r:id="rId16"/>
    <p:sldId id="280" r:id="rId17"/>
    <p:sldId id="269" r:id="rId18"/>
    <p:sldId id="270" r:id="rId19"/>
    <p:sldId id="275" r:id="rId20"/>
    <p:sldId id="279" r:id="rId21"/>
    <p:sldId id="315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7" r:id="rId38"/>
    <p:sldId id="301" r:id="rId39"/>
    <p:sldId id="302" r:id="rId40"/>
    <p:sldId id="303" r:id="rId41"/>
    <p:sldId id="304" r:id="rId42"/>
    <p:sldId id="305" r:id="rId43"/>
    <p:sldId id="258" r:id="rId4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56" autoAdjust="0"/>
  </p:normalViewPr>
  <p:slideViewPr>
    <p:cSldViewPr snapToObjects="1" showGuides="1">
      <p:cViewPr varScale="1">
        <p:scale>
          <a:sx n="75" d="100"/>
          <a:sy n="75" d="100"/>
        </p:scale>
        <p:origin x="-67" y="-101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23/11/2015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23/11/2015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Source?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924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5916-B011-4912-9D01-81FDEC6D6B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5916-B011-4912-9D01-81FDEC6D6B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220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65A0-C305-4D77-9C90-608FA304BD81}" type="datetimeFigureOut">
              <a:rPr lang="en-US" smtClean="0"/>
              <a:t>23/11/2015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56C1-4C54-49ED-80B5-5BEEF291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5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23/11/2015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23/11/2015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23/11/2015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stplus.be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9792" y="1196752"/>
            <a:ext cx="6192688" cy="2232248"/>
          </a:xfrm>
        </p:spPr>
        <p:txBody>
          <a:bodyPr/>
          <a:lstStyle/>
          <a:p>
            <a:r>
              <a:rPr lang="fr-FR" dirty="0" smtClean="0"/>
              <a:t>L’ économie circulaire  sous l’angle de l’économie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environnementale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96000" y="4005064"/>
            <a:ext cx="5580000" cy="2016224"/>
          </a:xfrm>
        </p:spPr>
        <p:txBody>
          <a:bodyPr/>
          <a:lstStyle/>
          <a:p>
            <a:r>
              <a:rPr lang="nl-BE" dirty="0" smtClean="0"/>
              <a:t>Johan Eyckmans</a:t>
            </a:r>
            <a:br>
              <a:rPr lang="nl-BE" dirty="0" smtClean="0"/>
            </a:br>
            <a:r>
              <a:rPr lang="nl-BE" sz="1800" dirty="0" smtClean="0"/>
              <a:t>KU Leuven</a:t>
            </a:r>
            <a:br>
              <a:rPr lang="nl-BE" sz="1800" dirty="0" smtClean="0"/>
            </a:br>
            <a:r>
              <a:rPr lang="nl-BE" sz="1800" dirty="0" err="1" smtClean="0"/>
              <a:t>Faculty</a:t>
            </a:r>
            <a:r>
              <a:rPr lang="nl-BE" sz="1800" dirty="0" smtClean="0"/>
              <a:t> </a:t>
            </a:r>
            <a:r>
              <a:rPr lang="nl-BE" sz="1800" dirty="0" err="1" smtClean="0"/>
              <a:t>Economics</a:t>
            </a:r>
            <a:r>
              <a:rPr lang="nl-BE" sz="1800" dirty="0" smtClean="0"/>
              <a:t> </a:t>
            </a:r>
            <a:r>
              <a:rPr lang="nl-BE" sz="1800" dirty="0" err="1" smtClean="0"/>
              <a:t>and</a:t>
            </a:r>
            <a:r>
              <a:rPr lang="nl-BE" sz="1800" dirty="0" smtClean="0"/>
              <a:t> Business</a:t>
            </a:r>
            <a:br>
              <a:rPr lang="nl-BE" sz="1800" dirty="0" smtClean="0"/>
            </a:br>
            <a:r>
              <a:rPr lang="nl-BE" sz="1800" dirty="0" smtClean="0"/>
              <a:t>campus Brussels</a:t>
            </a:r>
            <a:br>
              <a:rPr lang="nl-BE" sz="1800" dirty="0" smtClean="0"/>
            </a:br>
            <a:r>
              <a:rPr lang="nl-BE" sz="1800" dirty="0" smtClean="0"/>
              <a:t>Johan.Eyckmans@kuleuven.be</a:t>
            </a:r>
            <a:br>
              <a:rPr lang="nl-BE" sz="1800" dirty="0" smtClean="0"/>
            </a:br>
            <a:r>
              <a:rPr lang="nl-BE" sz="1800" dirty="0" smtClean="0"/>
              <a:t>http://feb.kuleuven.be/johan.eyckmans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838899" cy="572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0000" y="180000"/>
            <a:ext cx="8334000" cy="90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We are recycling champions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56792"/>
            <a:ext cx="4176464" cy="4077191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Belgium among top recyclers in EU</a:t>
            </a:r>
            <a:br>
              <a:rPr lang="en-US" dirty="0" smtClean="0"/>
            </a:br>
            <a:r>
              <a:rPr lang="en-US" dirty="0" smtClean="0"/>
              <a:t>= waste-to-materials </a:t>
            </a:r>
            <a:r>
              <a:rPr lang="en-US" dirty="0" err="1" smtClean="0"/>
              <a:t>WtM</a:t>
            </a:r>
            <a:endParaRPr lang="en-US" dirty="0" smtClean="0"/>
          </a:p>
          <a:p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incineration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energy recovery </a:t>
            </a:r>
            <a:br>
              <a:rPr lang="nl-BE" dirty="0" smtClean="0"/>
            </a:br>
            <a:r>
              <a:rPr lang="nl-BE" dirty="0" smtClean="0"/>
              <a:t>= waste-</a:t>
            </a:r>
            <a:r>
              <a:rPr lang="nl-BE" dirty="0" err="1" smtClean="0"/>
              <a:t>to</a:t>
            </a:r>
            <a:r>
              <a:rPr lang="nl-BE" dirty="0" smtClean="0"/>
              <a:t>-energy </a:t>
            </a:r>
            <a:r>
              <a:rPr lang="nl-BE" dirty="0" err="1" smtClean="0"/>
              <a:t>WtE</a:t>
            </a:r>
            <a:endParaRPr lang="en-US" dirty="0" smtClean="0"/>
          </a:p>
          <a:p>
            <a:r>
              <a:rPr lang="nl-BE" dirty="0" err="1"/>
              <a:t>Almost</a:t>
            </a:r>
            <a:r>
              <a:rPr lang="nl-BE" dirty="0"/>
              <a:t> no land </a:t>
            </a:r>
            <a:r>
              <a:rPr lang="nl-BE" dirty="0" err="1"/>
              <a:t>filling</a:t>
            </a:r>
            <a:r>
              <a:rPr lang="nl-BE" dirty="0"/>
              <a:t> </a:t>
            </a:r>
            <a:r>
              <a:rPr lang="nl-BE" dirty="0" err="1"/>
              <a:t>anymore</a:t>
            </a:r>
            <a:endParaRPr lang="nl-BE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23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should</a:t>
            </a:r>
            <a:r>
              <a:rPr lang="nl-BE" dirty="0" smtClean="0"/>
              <a:t> </a:t>
            </a:r>
            <a:r>
              <a:rPr lang="nl-BE" dirty="0" err="1" smtClean="0"/>
              <a:t>authorities</a:t>
            </a:r>
            <a:r>
              <a:rPr lang="nl-BE" dirty="0" smtClean="0"/>
              <a:t> </a:t>
            </a:r>
            <a:r>
              <a:rPr lang="nl-BE" dirty="0" err="1" smtClean="0"/>
              <a:t>intervene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55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ideal situation?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959321"/>
          </a:xfrm>
        </p:spPr>
        <p:txBody>
          <a:bodyPr/>
          <a:lstStyle/>
          <a:p>
            <a:r>
              <a:rPr lang="en-GB" dirty="0" smtClean="0"/>
              <a:t>Normative questions:</a:t>
            </a:r>
          </a:p>
          <a:p>
            <a:pPr lvl="1"/>
            <a:r>
              <a:rPr lang="en-GB" dirty="0" smtClean="0"/>
              <a:t>How fast/slow should non-renewable natural resources be exploited?</a:t>
            </a:r>
          </a:p>
          <a:p>
            <a:pPr lvl="1"/>
            <a:r>
              <a:rPr lang="en-GB" dirty="0" smtClean="0"/>
              <a:t>How much re-use, recycling, eco-design is optimal from society perspective?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Insights from maximizing </a:t>
            </a:r>
            <a:r>
              <a:rPr lang="en-GB" dirty="0" err="1" smtClean="0"/>
              <a:t>intertemporal</a:t>
            </a:r>
            <a:r>
              <a:rPr lang="en-GB" dirty="0" smtClean="0"/>
              <a:t> social welfare: </a:t>
            </a:r>
          </a:p>
          <a:p>
            <a:pPr lvl="1"/>
            <a:r>
              <a:rPr lang="en-GB" dirty="0" smtClean="0"/>
              <a:t>Optimal pace of exploitation depends on rate of time preference </a:t>
            </a:r>
          </a:p>
          <a:p>
            <a:pPr lvl="1"/>
            <a:r>
              <a:rPr lang="en-GB" dirty="0" smtClean="0"/>
              <a:t>Environmental externalities in entire value chain (production, consumption, end-of-life) should be internalized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9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728720"/>
          </a:xfrm>
        </p:spPr>
        <p:txBody>
          <a:bodyPr/>
          <a:lstStyle/>
          <a:p>
            <a:r>
              <a:rPr lang="en-GB" dirty="0" smtClean="0"/>
              <a:t>Does the market deliver that?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08192"/>
            <a:ext cx="8334000" cy="4959321"/>
          </a:xfrm>
        </p:spPr>
        <p:txBody>
          <a:bodyPr/>
          <a:lstStyle/>
          <a:p>
            <a:r>
              <a:rPr lang="en-US" dirty="0" smtClean="0"/>
              <a:t>Do markets lead to appropriate pace of extraction of non-renewable natural resources? (using </a:t>
            </a:r>
            <a:r>
              <a:rPr lang="en-US" dirty="0" err="1" smtClean="0"/>
              <a:t>Hotelling</a:t>
            </a:r>
            <a:r>
              <a:rPr lang="en-US" dirty="0" smtClean="0"/>
              <a:t> model):</a:t>
            </a:r>
          </a:p>
          <a:p>
            <a:pPr lvl="1"/>
            <a:r>
              <a:rPr lang="en-US" dirty="0" smtClean="0"/>
              <a:t>Depends on discount rate used by owners/producers: </a:t>
            </a:r>
            <a:br>
              <a:rPr lang="en-US" dirty="0" smtClean="0"/>
            </a:br>
            <a:r>
              <a:rPr lang="en-US" dirty="0" smtClean="0"/>
              <a:t>if equal to social discount rate, market outcome and social optimum coincide.</a:t>
            </a:r>
          </a:p>
          <a:p>
            <a:pPr lvl="1"/>
            <a:r>
              <a:rPr lang="en-US" dirty="0" smtClean="0"/>
              <a:t>Very unlikely, firms are less patient leading to too high extraction rate</a:t>
            </a:r>
          </a:p>
          <a:p>
            <a:r>
              <a:rPr lang="en-US" dirty="0" smtClean="0"/>
              <a:t>But resource rent (prices) tend to rise over time giving powerful incentives </a:t>
            </a:r>
          </a:p>
          <a:p>
            <a:pPr lvl="1"/>
            <a:r>
              <a:rPr lang="en-US" dirty="0" smtClean="0"/>
              <a:t>to invest in R&amp;D for substitutes</a:t>
            </a:r>
          </a:p>
          <a:p>
            <a:pPr lvl="1"/>
            <a:r>
              <a:rPr lang="en-US" dirty="0" smtClean="0"/>
              <a:t>to re-use and </a:t>
            </a:r>
            <a:r>
              <a:rPr lang="en-US" dirty="0" smtClean="0"/>
              <a:t>recycle</a:t>
            </a:r>
          </a:p>
          <a:p>
            <a:r>
              <a:rPr lang="nl-BE" dirty="0" err="1" smtClean="0"/>
              <a:t>Looming</a:t>
            </a:r>
            <a:r>
              <a:rPr lang="nl-BE" dirty="0" smtClean="0"/>
              <a:t> </a:t>
            </a:r>
            <a:r>
              <a:rPr lang="nl-BE" dirty="0" err="1" smtClean="0"/>
              <a:t>scarcity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compelling</a:t>
            </a:r>
            <a:r>
              <a:rPr lang="nl-BE" dirty="0" smtClean="0"/>
              <a:t> </a:t>
            </a:r>
            <a:r>
              <a:rPr lang="nl-BE" dirty="0" err="1" smtClean="0"/>
              <a:t>reason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intervene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1016752"/>
          </a:xfrm>
        </p:spPr>
        <p:txBody>
          <a:bodyPr>
            <a:noAutofit/>
          </a:bodyPr>
          <a:lstStyle/>
          <a:p>
            <a:r>
              <a:rPr lang="en-GB" dirty="0" smtClean="0"/>
              <a:t>Main reason </a:t>
            </a:r>
            <a:r>
              <a:rPr lang="en-GB" dirty="0"/>
              <a:t>to intervene: </a:t>
            </a:r>
            <a:br>
              <a:rPr lang="en-GB" dirty="0"/>
            </a:br>
            <a:r>
              <a:rPr lang="en-GB" u="sng" dirty="0" smtClean="0"/>
              <a:t>environmental externalities</a:t>
            </a:r>
            <a:endParaRPr lang="en-GB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959321"/>
          </a:xfrm>
        </p:spPr>
        <p:txBody>
          <a:bodyPr/>
          <a:lstStyle/>
          <a:p>
            <a:r>
              <a:rPr lang="en-US" dirty="0" smtClean="0"/>
              <a:t>Without intervention, market prices do not reflect negative environmental externalities.</a:t>
            </a:r>
          </a:p>
          <a:p>
            <a:r>
              <a:rPr lang="en-US" dirty="0" smtClean="0"/>
              <a:t>Internalizing </a:t>
            </a:r>
            <a:r>
              <a:rPr lang="en-US" dirty="0" smtClean="0"/>
              <a:t>environmental externalities </a:t>
            </a:r>
            <a:r>
              <a:rPr lang="en-US" dirty="0" smtClean="0"/>
              <a:t>remains biggest reason to intervene in materials’ markets</a:t>
            </a:r>
          </a:p>
          <a:p>
            <a:pPr lvl="1"/>
            <a:r>
              <a:rPr lang="en-US" dirty="0" smtClean="0"/>
              <a:t>Considering all phases of value chain:</a:t>
            </a:r>
            <a:br>
              <a:rPr lang="en-US" dirty="0" smtClean="0"/>
            </a:br>
            <a:r>
              <a:rPr lang="en-US" dirty="0" smtClean="0"/>
              <a:t>resource extraction (mining), production, consumption, end-of-life, recycling phases</a:t>
            </a:r>
          </a:p>
          <a:p>
            <a:pPr lvl="1"/>
            <a:r>
              <a:rPr lang="en-US" dirty="0" smtClean="0"/>
              <a:t>Using LCA or other tools to map externalities in </a:t>
            </a:r>
            <a:r>
              <a:rPr lang="en-US" dirty="0" smtClean="0"/>
              <a:t>system</a:t>
            </a:r>
          </a:p>
          <a:p>
            <a:pPr lvl="1"/>
            <a:r>
              <a:rPr lang="nl-BE" dirty="0" smtClean="0"/>
              <a:t>Global </a:t>
            </a:r>
            <a:r>
              <a:rPr lang="nl-BE" dirty="0" err="1" smtClean="0"/>
              <a:t>instead</a:t>
            </a:r>
            <a:r>
              <a:rPr lang="nl-BE" dirty="0" smtClean="0"/>
              <a:t> of </a:t>
            </a:r>
            <a:r>
              <a:rPr lang="nl-BE" dirty="0" err="1" smtClean="0"/>
              <a:t>national</a:t>
            </a:r>
            <a:r>
              <a:rPr lang="nl-BE" dirty="0" smtClean="0"/>
              <a:t> </a:t>
            </a:r>
            <a:r>
              <a:rPr lang="nl-BE" dirty="0" err="1" smtClean="0"/>
              <a:t>perspective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0000"/>
            <a:ext cx="8784976" cy="72872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Environmental </a:t>
            </a:r>
            <a:r>
              <a:rPr lang="en-US" dirty="0" smtClean="0"/>
              <a:t>externalities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08" y="1052736"/>
            <a:ext cx="8334000" cy="4644024"/>
          </a:xfrm>
        </p:spPr>
        <p:txBody>
          <a:bodyPr/>
          <a:lstStyle/>
          <a:p>
            <a:r>
              <a:rPr lang="en-US" dirty="0" smtClean="0"/>
              <a:t>Mining and extraction often dirty business</a:t>
            </a:r>
          </a:p>
          <a:p>
            <a:pPr lvl="1"/>
            <a:r>
              <a:rPr lang="en-US" sz="2000" dirty="0" smtClean="0"/>
              <a:t>Red mud in bauxite (alumina) production</a:t>
            </a:r>
          </a:p>
          <a:p>
            <a:pPr lvl="1"/>
            <a:r>
              <a:rPr lang="en-US" sz="2000" dirty="0" smtClean="0"/>
              <a:t>Rare Earths production China</a:t>
            </a:r>
          </a:p>
          <a:p>
            <a:pPr lvl="1"/>
            <a:r>
              <a:rPr lang="en-US" sz="2000" dirty="0" smtClean="0"/>
              <a:t>Mercury and acids in refining / extraction</a:t>
            </a:r>
          </a:p>
          <a:p>
            <a:r>
              <a:rPr lang="en-US" dirty="0" smtClean="0"/>
              <a:t>Market prices do not reflect environmental externalities (market failure)</a:t>
            </a:r>
          </a:p>
          <a:p>
            <a:r>
              <a:rPr lang="en-US" dirty="0" smtClean="0"/>
              <a:t>Free market price &lt; social </a:t>
            </a:r>
            <a:r>
              <a:rPr lang="en-US" dirty="0" smtClean="0"/>
              <a:t>cost</a:t>
            </a:r>
          </a:p>
          <a:p>
            <a:r>
              <a:rPr lang="nl-BE" dirty="0" err="1" smtClean="0"/>
              <a:t>Also</a:t>
            </a:r>
            <a:r>
              <a:rPr lang="nl-BE" dirty="0" smtClean="0"/>
              <a:t> recycling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cause</a:t>
            </a:r>
            <a:r>
              <a:rPr lang="nl-BE" dirty="0" smtClean="0"/>
              <a:t> </a:t>
            </a:r>
            <a:r>
              <a:rPr lang="nl-BE" dirty="0" err="1" smtClean="0"/>
              <a:t>negative</a:t>
            </a:r>
            <a:r>
              <a:rPr lang="nl-BE" dirty="0" smtClean="0"/>
              <a:t> </a:t>
            </a:r>
            <a:r>
              <a:rPr lang="nl-BE" dirty="0" err="1" smtClean="0"/>
              <a:t>environmental</a:t>
            </a:r>
            <a:r>
              <a:rPr lang="nl-BE" dirty="0" smtClean="0"/>
              <a:t> impacts</a:t>
            </a:r>
            <a:endParaRPr lang="en-US" dirty="0"/>
          </a:p>
        </p:txBody>
      </p:sp>
      <p:pic>
        <p:nvPicPr>
          <p:cNvPr id="22530" name="Picture 2" descr="http://deepgreenresistancenewyork.files.wordpress.com/2013/07/29rarespan-cnd-articlelarge.jpg?w=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53" y="4437112"/>
            <a:ext cx="3273649" cy="1800507"/>
          </a:xfrm>
          <a:prstGeom prst="rect">
            <a:avLst/>
          </a:prstGeom>
          <a:noFill/>
        </p:spPr>
      </p:pic>
      <p:pic>
        <p:nvPicPr>
          <p:cNvPr id="22532" name="Picture 4" descr="http://redmud.org/wp-content/uploads/2013/08/Red-Mud-l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453427"/>
            <a:ext cx="2664296" cy="1796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3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60337"/>
            <a:ext cx="8334000" cy="1036415"/>
          </a:xfrm>
        </p:spPr>
        <p:txBody>
          <a:bodyPr>
            <a:noAutofit/>
          </a:bodyPr>
          <a:lstStyle/>
          <a:p>
            <a:r>
              <a:rPr lang="en-GB" dirty="0" smtClean="0"/>
              <a:t>Other reasons to intervene: </a:t>
            </a:r>
            <a:br>
              <a:rPr lang="en-GB" dirty="0" smtClean="0"/>
            </a:br>
            <a:r>
              <a:rPr lang="en-GB" u="sng" dirty="0" smtClean="0"/>
              <a:t>asymmetric information</a:t>
            </a:r>
            <a:endParaRPr lang="en-GB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7637" y="1268760"/>
            <a:ext cx="8334000" cy="4959321"/>
          </a:xfrm>
        </p:spPr>
        <p:txBody>
          <a:bodyPr/>
          <a:lstStyle/>
          <a:p>
            <a:r>
              <a:rPr lang="en-US" dirty="0" smtClean="0"/>
              <a:t>Imagine an airplane made of “recycled aluminum”, how would you react?</a:t>
            </a:r>
          </a:p>
          <a:p>
            <a:pPr lvl="1"/>
            <a:r>
              <a:rPr lang="en-US" dirty="0" smtClean="0"/>
              <a:t>Difficult to signal equivalent quality of recycled versus virgin material products</a:t>
            </a:r>
          </a:p>
          <a:p>
            <a:pPr lvl="1"/>
            <a:r>
              <a:rPr lang="en-US" dirty="0" smtClean="0"/>
              <a:t>Markets collapse (</a:t>
            </a:r>
            <a:r>
              <a:rPr lang="en-US" dirty="0" err="1" smtClean="0"/>
              <a:t>Ackerlof’s</a:t>
            </a:r>
            <a:r>
              <a:rPr lang="en-US" dirty="0" smtClean="0"/>
              <a:t> market for lemons)</a:t>
            </a:r>
          </a:p>
          <a:p>
            <a:pPr lvl="1"/>
            <a:r>
              <a:rPr lang="en-US" dirty="0" smtClean="0"/>
              <a:t>Objective technical standards and labeling can help</a:t>
            </a:r>
          </a:p>
          <a:p>
            <a:r>
              <a:rPr lang="en-US" dirty="0" smtClean="0"/>
              <a:t>Waste of producer A could be resource for producer B</a:t>
            </a:r>
          </a:p>
          <a:p>
            <a:pPr lvl="1"/>
            <a:r>
              <a:rPr lang="en-US" dirty="0" smtClean="0"/>
              <a:t>if only B would know of supply and quality of waste</a:t>
            </a:r>
          </a:p>
          <a:p>
            <a:pPr lvl="1"/>
            <a:r>
              <a:rPr lang="en-US" dirty="0" smtClean="0"/>
              <a:t>Often non standardized / heterogeneous products</a:t>
            </a:r>
          </a:p>
          <a:p>
            <a:pPr lvl="1"/>
            <a:r>
              <a:rPr lang="en-US" dirty="0" smtClean="0"/>
              <a:t>Competitive reasons to hide technical details</a:t>
            </a:r>
          </a:p>
          <a:p>
            <a:pPr lvl="1"/>
            <a:r>
              <a:rPr lang="en-US" dirty="0" smtClean="0"/>
              <a:t>Materials’ passport for products?</a:t>
            </a:r>
          </a:p>
          <a:p>
            <a:endParaRPr lang="en-US" dirty="0"/>
          </a:p>
        </p:txBody>
      </p:sp>
      <p:sp>
        <p:nvSpPr>
          <p:cNvPr id="4" name="AutoShape 2" descr="Image result for recycled content lab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ecycled content lab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67714"/>
            <a:ext cx="792088" cy="83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004506"/>
            <a:ext cx="1662338" cy="80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" y="5990403"/>
            <a:ext cx="1103953" cy="80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76298"/>
            <a:ext cx="1152128" cy="8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4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846" y="116632"/>
            <a:ext cx="8334000" cy="1088760"/>
          </a:xfrm>
        </p:spPr>
        <p:txBody>
          <a:bodyPr>
            <a:noAutofit/>
          </a:bodyPr>
          <a:lstStyle/>
          <a:p>
            <a:r>
              <a:rPr lang="en-GB" dirty="0" smtClean="0"/>
              <a:t>Other reasons to intervene: </a:t>
            </a:r>
            <a:br>
              <a:rPr lang="en-GB" dirty="0" smtClean="0"/>
            </a:br>
            <a:r>
              <a:rPr lang="en-GB" u="sng" dirty="0" smtClean="0"/>
              <a:t>technological externalities</a:t>
            </a:r>
            <a:endParaRPr lang="en-GB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671" y="1268760"/>
            <a:ext cx="8334000" cy="4959321"/>
          </a:xfrm>
        </p:spPr>
        <p:txBody>
          <a:bodyPr/>
          <a:lstStyle/>
          <a:p>
            <a:r>
              <a:rPr lang="en-US" dirty="0" smtClean="0"/>
              <a:t>Example: insulation producer introduces new high-tech composite insulation material</a:t>
            </a:r>
          </a:p>
          <a:p>
            <a:pPr lvl="1"/>
            <a:r>
              <a:rPr lang="en-US" dirty="0" smtClean="0"/>
              <a:t>Strong insulation properties (interesting for consumer)</a:t>
            </a:r>
          </a:p>
          <a:p>
            <a:pPr lvl="1"/>
            <a:r>
              <a:rPr lang="en-US" dirty="0" smtClean="0"/>
              <a:t>But difficult to recycle later (multiple </a:t>
            </a:r>
            <a:r>
              <a:rPr lang="en-US" dirty="0" smtClean="0"/>
              <a:t>materials </a:t>
            </a:r>
            <a:r>
              <a:rPr lang="en-US" dirty="0" smtClean="0"/>
              <a:t>glued together)</a:t>
            </a:r>
          </a:p>
          <a:p>
            <a:r>
              <a:rPr lang="en-US" dirty="0" smtClean="0"/>
              <a:t>Technological choices of producer making downstream recycling more costly</a:t>
            </a:r>
          </a:p>
          <a:p>
            <a:r>
              <a:rPr lang="en-US" dirty="0" smtClean="0"/>
              <a:t>Design for recycling &amp; eco design incentives in value chain that is not vertically integrated?</a:t>
            </a:r>
          </a:p>
          <a:p>
            <a:pPr lvl="1"/>
            <a:r>
              <a:rPr lang="en-US" dirty="0" smtClean="0"/>
              <a:t>Hard for </a:t>
            </a:r>
            <a:r>
              <a:rPr lang="en-US" dirty="0" smtClean="0"/>
              <a:t>long-lived durable </a:t>
            </a:r>
            <a:r>
              <a:rPr lang="en-US" dirty="0" smtClean="0"/>
              <a:t>goods</a:t>
            </a:r>
          </a:p>
          <a:p>
            <a:pPr lvl="1"/>
            <a:r>
              <a:rPr lang="en-US" dirty="0" smtClean="0"/>
              <a:t>New business models (product service systems, leasing, …)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1016752"/>
          </a:xfrm>
        </p:spPr>
        <p:txBody>
          <a:bodyPr>
            <a:noAutofit/>
          </a:bodyPr>
          <a:lstStyle/>
          <a:p>
            <a:r>
              <a:rPr lang="en-GB" dirty="0" smtClean="0"/>
              <a:t>Other reasons to intervene: </a:t>
            </a:r>
            <a:br>
              <a:rPr lang="en-GB" dirty="0" smtClean="0"/>
            </a:br>
            <a:r>
              <a:rPr lang="en-GB" u="sng" dirty="0" smtClean="0"/>
              <a:t>strategic behaviour </a:t>
            </a:r>
            <a:r>
              <a:rPr lang="en-GB" dirty="0" smtClean="0"/>
              <a:t>in materials’ markets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412776"/>
            <a:ext cx="8334000" cy="4896543"/>
          </a:xfrm>
        </p:spPr>
        <p:txBody>
          <a:bodyPr/>
          <a:lstStyle/>
          <a:p>
            <a:r>
              <a:rPr lang="en-US" dirty="0" smtClean="0"/>
              <a:t>Example: Rare Earths used in magnets for wind turbines or LED lights</a:t>
            </a:r>
          </a:p>
          <a:p>
            <a:pPr lvl="1"/>
            <a:r>
              <a:rPr lang="en-US" dirty="0" smtClean="0"/>
              <a:t>China controls &gt;90% of market supply</a:t>
            </a:r>
          </a:p>
          <a:p>
            <a:pPr lvl="1"/>
            <a:r>
              <a:rPr lang="en-US" dirty="0" smtClean="0"/>
              <a:t>Neodymium: p</a:t>
            </a:r>
            <a:r>
              <a:rPr lang="en-US" baseline="-25000" dirty="0" smtClean="0"/>
              <a:t>2009</a:t>
            </a:r>
            <a:r>
              <a:rPr lang="en-US" dirty="0" smtClean="0"/>
              <a:t>=20$/ton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p</a:t>
            </a:r>
            <a:r>
              <a:rPr lang="en-US" baseline="-25000" dirty="0" smtClean="0"/>
              <a:t>2011</a:t>
            </a:r>
            <a:r>
              <a:rPr lang="en-US" dirty="0" smtClean="0"/>
              <a:t>=350$/ton</a:t>
            </a:r>
            <a:br>
              <a:rPr lang="en-US" dirty="0" smtClean="0"/>
            </a:br>
            <a:r>
              <a:rPr lang="en-US" dirty="0" smtClean="0"/>
              <a:t>(and back down to 50$/ton)</a:t>
            </a:r>
          </a:p>
          <a:p>
            <a:r>
              <a:rPr lang="en-US" dirty="0" smtClean="0"/>
              <a:t>Monopolist exploits resources at slower pace than in a competitive market setting</a:t>
            </a:r>
          </a:p>
          <a:p>
            <a:pPr lvl="1"/>
            <a:r>
              <a:rPr lang="en-US" dirty="0" smtClean="0"/>
              <a:t>Relaxes resource scarcity problem?</a:t>
            </a:r>
          </a:p>
          <a:p>
            <a:pPr lvl="1"/>
            <a:r>
              <a:rPr lang="en-US" dirty="0" smtClean="0"/>
              <a:t>But has a welfare cost (deadweight loss)</a:t>
            </a:r>
          </a:p>
          <a:p>
            <a:pPr lvl="1"/>
            <a:r>
              <a:rPr lang="en-US" dirty="0" smtClean="0"/>
              <a:t>And possibly environmental cost:</a:t>
            </a:r>
          </a:p>
          <a:p>
            <a:pPr lvl="2"/>
            <a:r>
              <a:rPr lang="en-US" dirty="0" smtClean="0"/>
              <a:t>Slower penetration of LEDs and efficient wind turbines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o.b5z.net/i/u/10069179/i/REM_Trend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57" y="7937"/>
            <a:ext cx="42291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effectiveconcepts.net/wp-content/uploads/rare_earth_price_chart6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81" y="3173676"/>
            <a:ext cx="4207091" cy="270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images.tutorvista.com/content/periodic-classification-elements/periodic-table-of-element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4423584" cy="27860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3883584" cy="87273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Rare earth metals</a:t>
            </a:r>
            <a:endParaRPr lang="en-US" dirty="0"/>
          </a:p>
        </p:txBody>
      </p:sp>
      <p:pic>
        <p:nvPicPr>
          <p:cNvPr id="20488" name="Picture 8" descr="http://homework.uoregon.edu/pub/class/es202/win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026" y="4965443"/>
            <a:ext cx="840546" cy="1163623"/>
          </a:xfrm>
          <a:prstGeom prst="rect">
            <a:avLst/>
          </a:prstGeom>
          <a:noFill/>
        </p:spPr>
      </p:pic>
      <p:pic>
        <p:nvPicPr>
          <p:cNvPr id="20492" name="Picture 12" descr="http://km.support.apple.com/library/APPLE/APPLECARE_ALLGEOS/HT3939/HT3939-iphone_4-front_and_back-001-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130298"/>
            <a:ext cx="1301856" cy="1184148"/>
          </a:xfrm>
          <a:prstGeom prst="rect">
            <a:avLst/>
          </a:prstGeom>
          <a:noFill/>
        </p:spPr>
      </p:pic>
      <p:sp>
        <p:nvSpPr>
          <p:cNvPr id="20494" name="AutoShape 14" descr="data:image/jpeg;base64,/9j/4AAQSkZJRgABAQAAAQABAAD/2wCEAAkGBwgHBgkIBwgKCgkLDRYPDQwMDRsUFRAWIB0iIiAdHx8kKDQsJCYxJx8fLT0tMTU3Ojo6Iys/RD84QzQ5OjcBCgoKDQwNGg8PGjclHyU3Nzc3Nzc3Nzc3Nzc3Nzc3Nzc3Nzc3Nzc3Nzc3Nzc3Nzc3Nzc3Nzc3Nzc3Nzc3Nzc3N//AABEIAMcAYgMBIgACEQEDEQH/xAAcAAACAQUBAAAAAAAAAAAAAAAABggBAgMEBQf/xABCEAABAwMBBAUIBggHAQAAAAABAAIDBAURBgcSITFBUWFxsRMiMjZ0gZGhFEJjZHOzFSM0YnKCssEkN0N10dLhCP/EABgBAAMBAQAAAAAAAAAAAAAAAAABAgME/8QAKBEBAQABAgQFBQEBAAAAAAAAAAECAxEhMTJxEkFCgdEjM0NRwWEi/9oADAMBAAIRAxEAPwDw5CEIAVcKrQm7TOzrUWpaUVVBSsZTH0ZZ37gd3cCSpyymPGqktKGEYKZNU6LvelXsF2pN2N/Bk0bt5hPVnr71xKenlqJmQwRuklkcGsYwZLiegBEylm8Pw3kwBqqWnqXuejNicBpo6rVUr3SuGfokD8Bv8ThxJ7vmnc7LtGmHyX6Dixj0vKP3vjnKnxW8oOHnUVC1WkL3TWWxKNtPJVaVmfvt4mjnfkOH7ruvsK8TqqaWmnkgnjdHLG4texwwWkcwQnMtx4f01kKpGFRWgIQhACqFRVCDjdtFOKu6UdK70Zp2RnuLgFMm3UsVJRwU8DAyONga1oHAABRG0YAdV2jIyPpcZ+amBFwYO5c+XHWk/wAXehwNfWyG66TuVNOwOBgc5vDiHDiCPgvLNgGmIqqep1FVM3vo7vIUwI4B2AXO+BA+K9quzQ+2VbTyMLvBKGxanEGz23lowZHSPPvcf+ErPqWfvb+nL/wesIQqZGcLo3kZKkLxLb9pSJkUOpKSMNeXCGr3R6WfQce3PD4L21Km1OnbU6AvTHgENp98dhaQR4Kc+E3Vjz2RNcFjWWQLGVUKqIQhMgrhzVquCRmLQLN/WNnb96apeN9FRH2d+utm9pH91LhvJYT717fK8uiMFwG9QVA64neCWtlDNzZ9ZR1wk/FxTPWnFLMephPyS7sx9QrJ7K3+6r8vsXo9zQke7VdW3atZaNlRI2mdQTPfEHea49ZHT0J4SFcv85LT/tcvijV5QafOn0Jc2is39D3pvXSP8ExhL+vzu6MvJ+6P8FWp0UsOqIiSLEVmk5lYiqgq1CqhMlFcFQK4DigGfZuM64s3tA8CpbN5KJezb15s3tA8CpaNWM+9e0/q8uiMFw/Yaj8J3guDsz9QrH7I1d25cKCpP2TvArhbNfUKxexs8FX5PZPoMyRLgM7YrX2WqX+pPZSNWDO2G3dlol/rCNXy7nh59jyl3aId3RN6P3R/gmJLO0p2NCXo/dXeCer0UsOqIlycysRWWTmsRVQVRCEJkArhzVqr0oBq2aevVm9oHgVLRqiXs09ebP8AjjwKlm3ksJfrXt8ry6I17qcW2rP2L/AribNvUOxexs8F2bwcWqsP2D/6SuNs29Q7F7FH4K/yeyfQZSkipGdr9F2WeT8xqdykmbjtfpeyyyfmtRq+XdWn59jslXagcaBvfszk1JS2qnGz+8/gFPU6KnDqiKUnNYisknNYyqgqiEITIBV6UIQDTs1ONcWf8ceClmzkok7Oju61tDuqcKWrDwXLll4df2+Wl6I1r1k2itABJNO/AHEnzSuVs+hlptFWSGojfFKyjjD2PaQ5pxyIPJMOAQrTgFaZ8MvEiXhsvSU/jtei7LK/81qdUlDjtd/hsp/NajV9Pc9Pz7HVJu1527s+u3bEB8wnEFJW2N2NAXMdbB4qtTjiMOpFl/NWFXO5q0q4mqIQhMKoQurYLQLrK/ykpihjxvEDJPcg23oJ27q+1H7cKWlPJvRg9ijZabbZ7LXQVjG1c00Dg5u+8AZ7gF6Tbdor6jzG0bW/zLh19PPPUmWLWbeDavUHStYwueQGtGSSeACxR1EcwZJDI2SN4y1zDkEdhSqL465UklPPAwxTMLHDjxBHFb1nEdBQ09FRxNjp4GBkbck7oHRxRdPVyklRwMo5JIidna/OOqzD8wJrinkcQCRjuWNlno/0u67iL/Gui8iZMnizOcY71054ZZSFjZN260+cUjbanY0JWjrA8QnsMwSeK5Wp9PUmpbY+3V7pWwP5+SdgpY4ZeHaiWS7ocuVpXvd42EW4wPdabpVRy481k+69pPuAK8Jq6eSkqpqacYlheWPHUQcFbJYUIQgBNmjMikqyG584eCU016KOYatnaCllyOOrUOJPFoHvW/Y91svAgladQ3BK2bJ+0LNb0O0vfutwG/FM9H5XA9D5paswy1qaaPkFcRXSp/K5+p810I/KADO7jsytKnPJdBhy1WlchCEBjldusPT2KHesWluqbsC0j/FycDz5qW15YXRx4eGYJOSohaklM1/uUhOSamTj70jc1CEICiaNDu/XVbetgPzSumDRcoZc3xkj9ZEce5K8hOZnqBxKzWbhUqydpJKvoGmOdpPJZtHotmd5jU0Uh4BJ9llG60Jro5BgK4iu1B0LoReiuXBJyW/FJwCtLYQqAgoygNC7ECNoMbH8yAXYOVDm6O37lWOxjenecfzFS91HKaahnrC5gjp4XPO92AqHL3F7i93Nxyfeka1CEICiz0NS6jq4qhnNjge9YEJh6lSPirKdlRCd5jxnu7FnZEAcpK0bcnw1Ronu/VS8Wgnk7/1OgmweKys2q471onMZATfQVALRxSJa3+UmCd7bEC0JwV3aeXtW9FN2rSpoF0YafIVoZWTdqvM2AgUwXP1BWw2W0Vdwnd+rp4nSH3BMnnW3LVraGzfoSmkBqq0YlA+pF0/Hko/Fb98u1Ve7pUXGueXTzv3jx4NHQB2Bc8pGEIQgKIQgJkY7Np6aaKKt+kthOQ5nDKc6SGURnylRSydGfKBp+BWlRs8lbIG9TAsLuMg71lbu0jvwUV1D96kiicOsStTHbZdQwgCSjkcP3DGfFy5+nRgNTtQ+iEQMVLcLo1gL7dW56QGx/wDZdeiuNU8kTU1dD1F0LXZ+BKz0/ILpUpGRlUmuQ+63AEtjtte/t3IwD8SkvX1BrLVFFLbqanbTW+TdLmygeUeQc8w7AHAL1Yqwp7FuiFqjSF40uYjdYAyOY4Y9rgQT1JfKkL/9AU4l0pDOf9Kqae7II/uo9FOBRCEIAWWlYZKmJg+s8D5rEujYIvLXamb0B298EUnoEjd2FrOoLUa3MwW7UcvctaBu9MFm1ONgbgNTjRcglOxjAam2k5BEJ1qfoXRpj5wXOgPJb0B84d6tLoHksZKyHksJKZQg7Z6b6RoW48OMe7IPcQoxuUtNfU30zSd2gxnepn+CiYeSUCiEITCi7+jIt+6l5+owqiEXkJzOtRzWKjbmcd6ELNodrM3Aamml5BCEQnVh6FvQ8x3oQrS6P1fcsB6VVCZRzrtEJ6KoiP143N+IUOp4zFK+InJY4t+BQhKBjQhC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McAYgMBIgACEQEDEQH/xAAcAAACAQUBAAAAAAAAAAAAAAAABggBAgMEBQf/xABCEAABAwMBBAUIBggHAQAAAAABAAIDBAURBgcSITFBUWFxsRMiMjZ0gZGhFEJjZHOzFSM0YnKCssEkN0N10dLhCP/EABgBAAMBAQAAAAAAAAAAAAAAAAABAgME/8QAKBEBAQABAgQFBQEBAAAAAAAAAAECAxEhMTJxEkFCgdEjM0NRwWEi/9oADAMBAAIRAxEAPwDw5CEIAVcKrQm7TOzrUWpaUVVBSsZTH0ZZ37gd3cCSpyymPGqktKGEYKZNU6LvelXsF2pN2N/Bk0bt5hPVnr71xKenlqJmQwRuklkcGsYwZLiegBEylm8Pw3kwBqqWnqXuejNicBpo6rVUr3SuGfokD8Bv8ThxJ7vmnc7LtGmHyX6Dixj0vKP3vjnKnxW8oOHnUVC1WkL3TWWxKNtPJVaVmfvt4mjnfkOH7ruvsK8TqqaWmnkgnjdHLG4texwwWkcwQnMtx4f01kKpGFRWgIQhACqFRVCDjdtFOKu6UdK70Zp2RnuLgFMm3UsVJRwU8DAyONga1oHAABRG0YAdV2jIyPpcZ+amBFwYO5c+XHWk/wAXehwNfWyG66TuVNOwOBgc5vDiHDiCPgvLNgGmIqqep1FVM3vo7vIUwI4B2AXO+BA+K9quzQ+2VbTyMLvBKGxanEGz23lowZHSPPvcf+ErPqWfvb+nL/wesIQqZGcLo3kZKkLxLb9pSJkUOpKSMNeXCGr3R6WfQce3PD4L21Km1OnbU6AvTHgENp98dhaQR4Kc+E3Vjz2RNcFjWWQLGVUKqIQhMgrhzVquCRmLQLN/WNnb96apeN9FRH2d+utm9pH91LhvJYT717fK8uiMFwG9QVA64neCWtlDNzZ9ZR1wk/FxTPWnFLMephPyS7sx9QrJ7K3+6r8vsXo9zQke7VdW3atZaNlRI2mdQTPfEHea49ZHT0J4SFcv85LT/tcvijV5QafOn0Jc2is39D3pvXSP8ExhL+vzu6MvJ+6P8FWp0UsOqIiSLEVmk5lYiqgq1CqhMlFcFQK4DigGfZuM64s3tA8CpbN5KJezb15s3tA8CpaNWM+9e0/q8uiMFw/Yaj8J3guDsz9QrH7I1d25cKCpP2TvArhbNfUKxexs8FX5PZPoMyRLgM7YrX2WqX+pPZSNWDO2G3dlol/rCNXy7nh59jyl3aId3RN6P3R/gmJLO0p2NCXo/dXeCer0UsOqIlycysRWWTmsRVQVRCEJkArhzVqr0oBq2aevVm9oHgVLRqiXs09ebP8AjjwKlm3ksJfrXt8ry6I17qcW2rP2L/AribNvUOxexs8F2bwcWqsP2D/6SuNs29Q7F7FH4K/yeyfQZSkipGdr9F2WeT8xqdykmbjtfpeyyyfmtRq+XdWn59jslXagcaBvfszk1JS2qnGz+8/gFPU6KnDqiKUnNYisknNYyqgqiEITIBV6UIQDTs1ONcWf8ceClmzkok7Oju61tDuqcKWrDwXLll4df2+Wl6I1r1k2itABJNO/AHEnzSuVs+hlptFWSGojfFKyjjD2PaQ5pxyIPJMOAQrTgFaZ8MvEiXhsvSU/jtei7LK/81qdUlDjtd/hsp/NajV9Pc9Pz7HVJu1527s+u3bEB8wnEFJW2N2NAXMdbB4qtTjiMOpFl/NWFXO5q0q4mqIQhMKoQurYLQLrK/ykpihjxvEDJPcg23oJ27q+1H7cKWlPJvRg9ijZabbZ7LXQVjG1c00Dg5u+8AZ7gF6Tbdor6jzG0bW/zLh19PPPUmWLWbeDavUHStYwueQGtGSSeACxR1EcwZJDI2SN4y1zDkEdhSqL465UklPPAwxTMLHDjxBHFb1nEdBQ09FRxNjp4GBkbck7oHRxRdPVyklRwMo5JIidna/OOqzD8wJrinkcQCRjuWNlno/0u67iL/Gui8iZMnizOcY71054ZZSFjZN260+cUjbanY0JWjrA8QnsMwSeK5Wp9PUmpbY+3V7pWwP5+SdgpY4ZeHaiWS7ocuVpXvd42EW4wPdabpVRy481k+69pPuAK8Jq6eSkqpqacYlheWPHUQcFbJYUIQgBNmjMikqyG584eCU016KOYatnaCllyOOrUOJPFoHvW/Y91svAgladQ3BK2bJ+0LNb0O0vfutwG/FM9H5XA9D5paswy1qaaPkFcRXSp/K5+p810I/KADO7jsytKnPJdBhy1WlchCEBjldusPT2KHesWluqbsC0j/FycDz5qW15YXRx4eGYJOSohaklM1/uUhOSamTj70jc1CEICiaNDu/XVbetgPzSumDRcoZc3xkj9ZEce5K8hOZnqBxKzWbhUqydpJKvoGmOdpPJZtHotmd5jU0Uh4BJ9llG60Jro5BgK4iu1B0LoReiuXBJyW/FJwCtLYQqAgoygNC7ECNoMbH8yAXYOVDm6O37lWOxjenecfzFS91HKaahnrC5gjp4XPO92AqHL3F7i93Nxyfeka1CEICiz0NS6jq4qhnNjge9YEJh6lSPirKdlRCd5jxnu7FnZEAcpK0bcnw1Ronu/VS8Wgnk7/1OgmweKys2q471onMZATfQVALRxSJa3+UmCd7bEC0JwV3aeXtW9FN2rSpoF0YafIVoZWTdqvM2AgUwXP1BWw2W0Vdwnd+rp4nSH3BMnnW3LVraGzfoSmkBqq0YlA+pF0/Hko/Fb98u1Ve7pUXGueXTzv3jx4NHQB2Bc8pGEIQgKIQgJkY7Np6aaKKt+kthOQ5nDKc6SGURnylRSydGfKBp+BWlRs8lbIG9TAsLuMg71lbu0jvwUV1D96kiicOsStTHbZdQwgCSjkcP3DGfFy5+nRgNTtQ+iEQMVLcLo1gL7dW56QGx/wDZdeiuNU8kTU1dD1F0LXZ+BKz0/ILpUpGRlUmuQ+63AEtjtte/t3IwD8SkvX1BrLVFFLbqanbTW+TdLmygeUeQc8w7AHAL1Yqwp7FuiFqjSF40uYjdYAyOY4Y9rgQT1JfKkL/9AU4l0pDOf9Kqae7II/uo9FOBRCEIAWWlYZKmJg+s8D5rEujYIvLXamb0B298EUnoEjd2FrOoLUa3MwW7UcvctaBu9MFm1ONgbgNTjRcglOxjAam2k5BEJ1qfoXRpj5wXOgPJb0B84d6tLoHksZKyHksJKZQg7Z6b6RoW48OMe7IPcQoxuUtNfU30zSd2gxnepn+CiYeSUCiEITCi7+jIt+6l5+owqiEXkJzOtRzWKjbmcd6ELNodrM3Aamml5BCEQnVh6FvQ8x3oQrS6P1fcsB6VVCZRzrtEJ6KoiP143N+IUOp4zFK+InJY4t+BQhKBjQhC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AutoShape 18" descr="data:image/jpeg;base64,/9j/4AAQSkZJRgABAQAAAQABAAD/2wCEAAkGBwgHBgkIBwgKCgkLDRYPDQwMDRsUFRAWIB0iIiAdHx8kKDQsJCYxJx8fLT0tMTU3Ojo6Iys/RD84QzQ5OjcBCgoKDQwNGg8PGjclHyU3Nzc3Nzc3Nzc3Nzc3Nzc3Nzc3Nzc3Nzc3Nzc3Nzc3Nzc3Nzc3Nzc3Nzc3Nzc3Nzc3N//AABEIAMcAYgMBIgACEQEDEQH/xAAcAAACAQUBAAAAAAAAAAAAAAAABggBAgMEBQf/xABCEAABAwMBBAUIBggHAQAAAAABAAIDBAURBgcSITFBUWFxsRMiMjZ0gZGhFEJjZHOzFSM0YnKCssEkN0N10dLhCP/EABgBAAMBAQAAAAAAAAAAAAAAAAABAgME/8QAKBEBAQABAgQFBQEBAAAAAAAAAAECAxEhMTJxEkFCgdEjM0NRwWEi/9oADAMBAAIRAxEAPwDw5CEIAVcKrQm7TOzrUWpaUVVBSsZTH0ZZ37gd3cCSpyymPGqktKGEYKZNU6LvelXsF2pN2N/Bk0bt5hPVnr71xKenlqJmQwRuklkcGsYwZLiegBEylm8Pw3kwBqqWnqXuejNicBpo6rVUr3SuGfokD8Bv8ThxJ7vmnc7LtGmHyX6Dixj0vKP3vjnKnxW8oOHnUVC1WkL3TWWxKNtPJVaVmfvt4mjnfkOH7ruvsK8TqqaWmnkgnjdHLG4texwwWkcwQnMtx4f01kKpGFRWgIQhACqFRVCDjdtFOKu6UdK70Zp2RnuLgFMm3UsVJRwU8DAyONga1oHAABRG0YAdV2jIyPpcZ+amBFwYO5c+XHWk/wAXehwNfWyG66TuVNOwOBgc5vDiHDiCPgvLNgGmIqqep1FVM3vo7vIUwI4B2AXO+BA+K9quzQ+2VbTyMLvBKGxanEGz23lowZHSPPvcf+ErPqWfvb+nL/wesIQqZGcLo3kZKkLxLb9pSJkUOpKSMNeXCGr3R6WfQce3PD4L21Km1OnbU6AvTHgENp98dhaQR4Kc+E3Vjz2RNcFjWWQLGVUKqIQhMgrhzVquCRmLQLN/WNnb96apeN9FRH2d+utm9pH91LhvJYT717fK8uiMFwG9QVA64neCWtlDNzZ9ZR1wk/FxTPWnFLMephPyS7sx9QrJ7K3+6r8vsXo9zQke7VdW3atZaNlRI2mdQTPfEHea49ZHT0J4SFcv85LT/tcvijV5QafOn0Jc2is39D3pvXSP8ExhL+vzu6MvJ+6P8FWp0UsOqIiSLEVmk5lYiqgq1CqhMlFcFQK4DigGfZuM64s3tA8CpbN5KJezb15s3tA8CpaNWM+9e0/q8uiMFw/Yaj8J3guDsz9QrH7I1d25cKCpP2TvArhbNfUKxexs8FX5PZPoMyRLgM7YrX2WqX+pPZSNWDO2G3dlol/rCNXy7nh59jyl3aId3RN6P3R/gmJLO0p2NCXo/dXeCer0UsOqIlycysRWWTmsRVQVRCEJkArhzVqr0oBq2aevVm9oHgVLRqiXs09ebP8AjjwKlm3ksJfrXt8ry6I17qcW2rP2L/AribNvUOxexs8F2bwcWqsP2D/6SuNs29Q7F7FH4K/yeyfQZSkipGdr9F2WeT8xqdykmbjtfpeyyyfmtRq+XdWn59jslXagcaBvfszk1JS2qnGz+8/gFPU6KnDqiKUnNYisknNYyqgqiEITIBV6UIQDTs1ONcWf8ceClmzkok7Oju61tDuqcKWrDwXLll4df2+Wl6I1r1k2itABJNO/AHEnzSuVs+hlptFWSGojfFKyjjD2PaQ5pxyIPJMOAQrTgFaZ8MvEiXhsvSU/jtei7LK/81qdUlDjtd/hsp/NajV9Pc9Pz7HVJu1527s+u3bEB8wnEFJW2N2NAXMdbB4qtTjiMOpFl/NWFXO5q0q4mqIQhMKoQurYLQLrK/ykpihjxvEDJPcg23oJ27q+1H7cKWlPJvRg9ijZabbZ7LXQVjG1c00Dg5u+8AZ7gF6Tbdor6jzG0bW/zLh19PPPUmWLWbeDavUHStYwueQGtGSSeACxR1EcwZJDI2SN4y1zDkEdhSqL465UklPPAwxTMLHDjxBHFb1nEdBQ09FRxNjp4GBkbck7oHRxRdPVyklRwMo5JIidna/OOqzD8wJrinkcQCRjuWNlno/0u67iL/Gui8iZMnizOcY71054ZZSFjZN260+cUjbanY0JWjrA8QnsMwSeK5Wp9PUmpbY+3V7pWwP5+SdgpY4ZeHaiWS7ocuVpXvd42EW4wPdabpVRy481k+69pPuAK8Jq6eSkqpqacYlheWPHUQcFbJYUIQgBNmjMikqyG584eCU016KOYatnaCllyOOrUOJPFoHvW/Y91svAgladQ3BK2bJ+0LNb0O0vfutwG/FM9H5XA9D5paswy1qaaPkFcRXSp/K5+p810I/KADO7jsytKnPJdBhy1WlchCEBjldusPT2KHesWluqbsC0j/FycDz5qW15YXRx4eGYJOSohaklM1/uUhOSamTj70jc1CEICiaNDu/XVbetgPzSumDRcoZc3xkj9ZEce5K8hOZnqBxKzWbhUqydpJKvoGmOdpPJZtHotmd5jU0Uh4BJ9llG60Jro5BgK4iu1B0LoReiuXBJyW/FJwCtLYQqAgoygNC7ECNoMbH8yAXYOVDm6O37lWOxjenecfzFS91HKaahnrC5gjp4XPO92AqHL3F7i93Nxyfeka1CEICiz0NS6jq4qhnNjge9YEJh6lSPirKdlRCd5jxnu7FnZEAcpK0bcnw1Ronu/VS8Wgnk7/1OgmweKys2q471onMZATfQVALRxSJa3+UmCd7bEC0JwV3aeXtW9FN2rSpoF0YafIVoZWTdqvM2AgUwXP1BWw2W0Vdwnd+rp4nSH3BMnnW3LVraGzfoSmkBqq0YlA+pF0/Hko/Fb98u1Ve7pUXGueXTzv3jx4NHQB2Bc8pGEIQgKIQgJkY7Np6aaKKt+kthOQ5nDKc6SGURnylRSydGfKBp+BWlRs8lbIG9TAsLuMg71lbu0jvwUV1D96kiicOsStTHbZdQwgCSjkcP3DGfFy5+nRgNTtQ+iEQMVLcLo1gL7dW56QGx/wDZdeiuNU8kTU1dD1F0LXZ+BKz0/ILpUpGRlUmuQ+63AEtjtte/t3IwD8SkvX1BrLVFFLbqanbTW+TdLmygeUeQc8w7AHAL1Yqwp7FuiFqjSF40uYjdYAyOY4Y9rgQT1JfKkL/9AU4l0pDOf9Kqae7II/uo9FOBRCEIAWWlYZKmJg+s8D5rEujYIvLXamb0B298EUnoEjd2FrOoLUa3MwW7UcvctaBu9MFm1ONgbgNTjRcglOxjAam2k5BEJ1qfoXRpj5wXOgPJb0B84d6tLoHksZKyHksJKZQg7Z6b6RoW48OMe7IPcQoxuUtNfU30zSd2gxnepn+CiYeSUCiEITCi7+jIt+6l5+owqiEXkJzOtRzWKjbmcd6ELNodrM3Aamml5BCEQnVh6FvQ8x3oQrS6P1fcsB6VVCZRzrtEJ6KoiP143N+IUOp4zFK+InJY4t+BQhKBjQhC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0" name="Picture 20" descr="http://i.dailymail.co.uk/i/pix/2008/01_01/EnergyBulbREX_228x4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892" y="3698721"/>
            <a:ext cx="546680" cy="1110143"/>
          </a:xfrm>
          <a:prstGeom prst="rect">
            <a:avLst/>
          </a:prstGeom>
          <a:noFill/>
        </p:spPr>
      </p:pic>
      <p:pic>
        <p:nvPicPr>
          <p:cNvPr id="20502" name="Picture 22" descr="http://media.treehugger.com/assets/images/2011/10/plugged-in-car-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942374"/>
            <a:ext cx="1708551" cy="1139034"/>
          </a:xfrm>
          <a:prstGeom prst="rect">
            <a:avLst/>
          </a:prstGeom>
          <a:noFill/>
        </p:spPr>
      </p:pic>
      <p:pic>
        <p:nvPicPr>
          <p:cNvPr id="20508" name="Picture 28" descr="http://www.fietsvoorniets.nl/images/Popal_Elektrische_Dames_Fiets_E-BIKE_28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07648" y="3712392"/>
            <a:ext cx="1392144" cy="1114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Outline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endParaRPr lang="nl-BE" dirty="0" smtClean="0"/>
          </a:p>
          <a:p>
            <a:pPr lvl="1"/>
            <a:r>
              <a:rPr lang="nl-BE" dirty="0" err="1" smtClean="0"/>
              <a:t>circular</a:t>
            </a:r>
            <a:r>
              <a:rPr lang="nl-BE" dirty="0" smtClean="0"/>
              <a:t> </a:t>
            </a:r>
            <a:r>
              <a:rPr lang="nl-BE" dirty="0" err="1" smtClean="0"/>
              <a:t>economy</a:t>
            </a:r>
            <a:r>
              <a:rPr lang="nl-BE" dirty="0" smtClean="0"/>
              <a:t>, resource efficiency, </a:t>
            </a:r>
            <a:r>
              <a:rPr lang="nl-BE" dirty="0" err="1" smtClean="0"/>
              <a:t>scarcity</a:t>
            </a:r>
            <a:r>
              <a:rPr lang="nl-BE" dirty="0" smtClean="0"/>
              <a:t>, recycling</a:t>
            </a:r>
            <a:endParaRPr lang="nl-BE" dirty="0" smtClean="0"/>
          </a:p>
          <a:p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should</a:t>
            </a:r>
            <a:r>
              <a:rPr lang="nl-BE" dirty="0" smtClean="0"/>
              <a:t> </a:t>
            </a:r>
            <a:r>
              <a:rPr lang="nl-BE" dirty="0" err="1" smtClean="0"/>
              <a:t>authorities</a:t>
            </a:r>
            <a:r>
              <a:rPr lang="nl-BE" dirty="0" smtClean="0"/>
              <a:t> </a:t>
            </a:r>
            <a:r>
              <a:rPr lang="nl-BE" dirty="0" err="1" smtClean="0"/>
              <a:t>intervene</a:t>
            </a:r>
            <a:r>
              <a:rPr lang="nl-BE" dirty="0" smtClean="0"/>
              <a:t>?</a:t>
            </a:r>
          </a:p>
          <a:p>
            <a:pPr lvl="1"/>
            <a:r>
              <a:rPr lang="nl-BE" dirty="0" smtClean="0"/>
              <a:t>Resource </a:t>
            </a:r>
            <a:r>
              <a:rPr lang="nl-BE" dirty="0" err="1" smtClean="0"/>
              <a:t>scarcity</a:t>
            </a:r>
            <a:r>
              <a:rPr lang="nl-BE" dirty="0" smtClean="0"/>
              <a:t>?</a:t>
            </a:r>
            <a:endParaRPr lang="nl-BE" dirty="0" smtClean="0"/>
          </a:p>
          <a:p>
            <a:pPr lvl="1"/>
            <a:r>
              <a:rPr lang="nl-BE" dirty="0" smtClean="0"/>
              <a:t>Market </a:t>
            </a:r>
            <a:r>
              <a:rPr lang="nl-BE" dirty="0" err="1" smtClean="0"/>
              <a:t>failures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Does </a:t>
            </a:r>
            <a:r>
              <a:rPr lang="nl-BE" dirty="0" smtClean="0"/>
              <a:t>market </a:t>
            </a:r>
            <a:r>
              <a:rPr lang="nl-BE" dirty="0" err="1" smtClean="0"/>
              <a:t>mechanism</a:t>
            </a:r>
            <a:r>
              <a:rPr lang="nl-BE" dirty="0" smtClean="0"/>
              <a:t> </a:t>
            </a:r>
            <a:r>
              <a:rPr lang="nl-BE" dirty="0" err="1" smtClean="0"/>
              <a:t>give</a:t>
            </a:r>
            <a:r>
              <a:rPr lang="nl-BE" dirty="0" smtClean="0"/>
              <a:t> incentives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transition</a:t>
            </a:r>
            <a:r>
              <a:rPr lang="nl-BE" dirty="0" smtClean="0"/>
              <a:t> </a:t>
            </a:r>
            <a:r>
              <a:rPr lang="nl-BE" dirty="0" err="1" smtClean="0"/>
              <a:t>towards</a:t>
            </a:r>
            <a:r>
              <a:rPr lang="nl-BE" dirty="0" smtClean="0"/>
              <a:t> more </a:t>
            </a:r>
            <a:r>
              <a:rPr lang="nl-BE" dirty="0" err="1" smtClean="0"/>
              <a:t>circular</a:t>
            </a:r>
            <a:r>
              <a:rPr lang="nl-BE" dirty="0" smtClean="0"/>
              <a:t> </a:t>
            </a:r>
            <a:r>
              <a:rPr lang="nl-BE" dirty="0" err="1" smtClean="0"/>
              <a:t>economy</a:t>
            </a:r>
            <a:r>
              <a:rPr lang="nl-BE" dirty="0" smtClean="0"/>
              <a:t>?</a:t>
            </a:r>
          </a:p>
          <a:p>
            <a:r>
              <a:rPr lang="nl-BE" dirty="0" err="1" smtClean="0"/>
              <a:t>Which</a:t>
            </a:r>
            <a:r>
              <a:rPr lang="nl-BE" dirty="0" smtClean="0"/>
              <a:t> policy </a:t>
            </a:r>
            <a:r>
              <a:rPr lang="nl-BE" dirty="0" err="1" smtClean="0"/>
              <a:t>instruments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?</a:t>
            </a:r>
          </a:p>
          <a:p>
            <a:pPr lvl="1"/>
            <a:r>
              <a:rPr lang="nl-BE" dirty="0" smtClean="0"/>
              <a:t>Price </a:t>
            </a:r>
            <a:r>
              <a:rPr lang="nl-BE" dirty="0" err="1" smtClean="0"/>
              <a:t>based</a:t>
            </a:r>
            <a:r>
              <a:rPr lang="nl-BE" dirty="0" smtClean="0"/>
              <a:t> </a:t>
            </a:r>
            <a:r>
              <a:rPr lang="nl-BE" dirty="0" err="1" smtClean="0"/>
              <a:t>instruments</a:t>
            </a:r>
            <a:endParaRPr lang="nl-BE" dirty="0" smtClean="0"/>
          </a:p>
          <a:p>
            <a:pPr lvl="1"/>
            <a:r>
              <a:rPr lang="nl-BE" dirty="0" smtClean="0"/>
              <a:t>Extended producer </a:t>
            </a:r>
            <a:r>
              <a:rPr lang="nl-BE" dirty="0" err="1" smtClean="0"/>
              <a:t>responsibility</a:t>
            </a:r>
            <a:r>
              <a:rPr lang="nl-BE" dirty="0" smtClean="0"/>
              <a:t> EPR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83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</a:t>
            </a:r>
            <a:r>
              <a:rPr lang="en-US" dirty="0" smtClean="0"/>
              <a:t>need for public intervention?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604000" cy="4887314"/>
          </a:xfrm>
        </p:spPr>
        <p:txBody>
          <a:bodyPr/>
          <a:lstStyle/>
          <a:p>
            <a:r>
              <a:rPr lang="en-US" sz="2800" dirty="0" smtClean="0"/>
              <a:t>Because of environmental externalities in production / extraction virgin resources?    YES!</a:t>
            </a:r>
          </a:p>
          <a:p>
            <a:r>
              <a:rPr lang="en-US" sz="2800" dirty="0" smtClean="0"/>
              <a:t>Because of information asymmetries?        YES!</a:t>
            </a:r>
          </a:p>
          <a:p>
            <a:r>
              <a:rPr lang="en-US" sz="2800" dirty="0" smtClean="0"/>
              <a:t>Because of insufficient incentives for </a:t>
            </a:r>
            <a:br>
              <a:rPr lang="en-US" sz="2800" dirty="0" smtClean="0"/>
            </a:br>
            <a:r>
              <a:rPr lang="en-US" sz="2800" dirty="0" smtClean="0"/>
              <a:t>green design, recycling </a:t>
            </a:r>
            <a:r>
              <a:rPr lang="en-US" sz="2800" dirty="0" err="1" smtClean="0"/>
              <a:t>etc</a:t>
            </a:r>
            <a:r>
              <a:rPr lang="en-US" sz="2800" dirty="0" smtClean="0"/>
              <a:t>?                       YES!</a:t>
            </a:r>
          </a:p>
          <a:p>
            <a:r>
              <a:rPr lang="en-US" sz="2800" dirty="0" smtClean="0"/>
              <a:t>Because of looming exhaustion of </a:t>
            </a:r>
            <a:br>
              <a:rPr lang="en-US" sz="2800" dirty="0" smtClean="0"/>
            </a:br>
            <a:r>
              <a:rPr lang="en-US" sz="2800" dirty="0" smtClean="0"/>
              <a:t>finite resource reserves?                     </a:t>
            </a:r>
            <a:r>
              <a:rPr lang="en-US" sz="2800" dirty="0" smtClean="0"/>
              <a:t>   PERHAPS</a:t>
            </a:r>
            <a:endParaRPr lang="en-US" sz="2800" dirty="0" smtClean="0"/>
          </a:p>
          <a:p>
            <a:pPr lvl="1"/>
            <a:r>
              <a:rPr lang="en-US" dirty="0" smtClean="0"/>
              <a:t>Depends on complex interaction of market failures, technological progress, …</a:t>
            </a:r>
          </a:p>
        </p:txBody>
      </p:sp>
    </p:spTree>
    <p:extLst>
      <p:ext uri="{BB962C8B-B14F-4D97-AF65-F5344CB8AC3E}">
        <p14:creationId xmlns:p14="http://schemas.microsoft.com/office/powerpoint/2010/main" val="24535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Policy </a:t>
            </a:r>
            <a:r>
              <a:rPr lang="nl-BE" smtClean="0"/>
              <a:t>interventions</a:t>
            </a:r>
            <a:endParaRPr lang="nl-B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52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30930"/>
          </a:xfrm>
        </p:spPr>
        <p:txBody>
          <a:bodyPr>
            <a:noAutofit/>
          </a:bodyPr>
          <a:lstStyle/>
          <a:p>
            <a:r>
              <a:rPr lang="en-GB" dirty="0"/>
              <a:t>What policy instruments to be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76" y="126876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Product ban</a:t>
            </a:r>
          </a:p>
          <a:p>
            <a:r>
              <a:rPr lang="en-US" dirty="0" smtClean="0"/>
              <a:t>Technical standards</a:t>
            </a:r>
          </a:p>
          <a:p>
            <a:r>
              <a:rPr lang="en-US" dirty="0" smtClean="0"/>
              <a:t>Recycling / recycled content targets</a:t>
            </a:r>
          </a:p>
          <a:p>
            <a:r>
              <a:rPr lang="en-US" dirty="0" smtClean="0"/>
              <a:t>Communication &amp; information campaigns</a:t>
            </a:r>
          </a:p>
          <a:p>
            <a:r>
              <a:rPr lang="en-US" dirty="0" smtClean="0"/>
              <a:t>Voluntary cooperation agreement (“</a:t>
            </a:r>
            <a:r>
              <a:rPr lang="en-US" dirty="0" err="1" smtClean="0"/>
              <a:t>convenant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Green public procurement</a:t>
            </a:r>
          </a:p>
          <a:p>
            <a:r>
              <a:rPr lang="en-US" b="1" dirty="0" smtClean="0"/>
              <a:t>Eco taxes </a:t>
            </a:r>
          </a:p>
          <a:p>
            <a:r>
              <a:rPr lang="en-US" dirty="0" smtClean="0"/>
              <a:t>Tradable recycling certificates</a:t>
            </a:r>
          </a:p>
          <a:p>
            <a:r>
              <a:rPr lang="en-US" b="1" dirty="0" smtClean="0"/>
              <a:t>Extended Producer Responsibility EPR</a:t>
            </a:r>
          </a:p>
          <a:p>
            <a:r>
              <a:rPr lang="en-US" dirty="0" smtClean="0"/>
              <a:t>Alternative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ECO TAXES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61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68152"/>
          </a:xfrm>
        </p:spPr>
        <p:txBody>
          <a:bodyPr>
            <a:noAutofit/>
          </a:bodyPr>
          <a:lstStyle/>
          <a:p>
            <a:r>
              <a:rPr lang="en-US" sz="3600" dirty="0" smtClean="0"/>
              <a:t>Idea behind eco taxes</a:t>
            </a:r>
            <a:endParaRPr lang="en-US" sz="3600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262071" y="1340768"/>
            <a:ext cx="8229600" cy="48726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Levy tax on remaining emissions of pollutant</a:t>
            </a:r>
          </a:p>
          <a:p>
            <a:pPr lvl="1"/>
            <a:r>
              <a:rPr lang="en-US" dirty="0" smtClean="0"/>
              <a:t>Confront producer/consumer with social cost of product</a:t>
            </a:r>
            <a:br>
              <a:rPr lang="en-US" dirty="0" smtClean="0"/>
            </a:br>
            <a:r>
              <a:rPr lang="en-US" dirty="0" smtClean="0"/>
              <a:t>“internalize environmental externalities”</a:t>
            </a:r>
          </a:p>
          <a:p>
            <a:pPr lvl="1"/>
            <a:r>
              <a:rPr lang="en-US" dirty="0" smtClean="0"/>
              <a:t>Cost efficient</a:t>
            </a:r>
          </a:p>
          <a:p>
            <a:pPr lvl="2"/>
            <a:r>
              <a:rPr lang="en-US" dirty="0" smtClean="0"/>
              <a:t>Allocation of emission reduction efforts over polluters with different costs of abatement</a:t>
            </a:r>
          </a:p>
          <a:p>
            <a:pPr lvl="2"/>
            <a:r>
              <a:rPr lang="en-US" dirty="0" smtClean="0"/>
              <a:t>Cheap reduction cost polluters should do more effort than expensive ones</a:t>
            </a:r>
          </a:p>
          <a:p>
            <a:pPr lvl="1"/>
            <a:r>
              <a:rPr lang="en-US" dirty="0" smtClean="0"/>
              <a:t>Dynamically efficient</a:t>
            </a:r>
          </a:p>
          <a:p>
            <a:pPr lvl="2"/>
            <a:r>
              <a:rPr lang="en-US" dirty="0" smtClean="0"/>
              <a:t>Continuous incentive to reduce emissions further because remaining emissions are taxed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 taxes internalizing externalities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722438" y="1714500"/>
            <a:ext cx="0" cy="4103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22438" y="5818188"/>
            <a:ext cx="57404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1913" y="1747838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000"/>
              <a:t>p</a:t>
            </a:r>
            <a:endParaRPr lang="en-US" sz="200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7227888" y="5918200"/>
          <a:ext cx="2222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Equation" r:id="rId3" imgW="177480" imgH="266400" progId="Equation.DSMT4">
                  <p:embed/>
                </p:oleObj>
              </mc:Choice>
              <mc:Fallback>
                <p:oleObj name="Equation" r:id="rId3" imgW="177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5918200"/>
                        <a:ext cx="222250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724025" y="2214563"/>
            <a:ext cx="4743450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724025" y="1773238"/>
            <a:ext cx="3352800" cy="3303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19263" y="3467100"/>
            <a:ext cx="1643062" cy="23479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79838" y="2060575"/>
            <a:ext cx="623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000" dirty="0"/>
              <a:t>MC</a:t>
            </a:r>
            <a:r>
              <a:rPr lang="nl-BE" sz="2000" baseline="-25000" dirty="0"/>
              <a:t>S</a:t>
            </a:r>
            <a:endParaRPr lang="en-US" sz="2000" baseline="-25000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1724025" y="3841750"/>
            <a:ext cx="3695700" cy="169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59338" y="4005263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000" dirty="0"/>
              <a:t>MC</a:t>
            </a:r>
            <a:r>
              <a:rPr lang="nl-BE" sz="2000" baseline="-25000" dirty="0"/>
              <a:t>P</a:t>
            </a:r>
            <a:endParaRPr lang="en-US" sz="2000" baseline="-25000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717675" y="4281488"/>
            <a:ext cx="2728913" cy="15335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4314825" y="5945188"/>
          <a:ext cx="3524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5" imgW="266400" imgH="330120" progId="Equation.DSMT4">
                  <p:embed/>
                </p:oleObj>
              </mc:Choice>
              <mc:Fallback>
                <p:oleObj name="Equation" r:id="rId5" imgW="266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5945188"/>
                        <a:ext cx="3524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3203575" y="5949950"/>
          <a:ext cx="3635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7" imgW="355320" imgH="317160" progId="Equation.DSMT4">
                  <p:embed/>
                </p:oleObj>
              </mc:Choice>
              <mc:Fallback>
                <p:oleObj name="Equation" r:id="rId7" imgW="3553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949950"/>
                        <a:ext cx="36353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572000" y="2349500"/>
            <a:ext cx="215900" cy="1655763"/>
          </a:xfrm>
          <a:prstGeom prst="upDownArrow">
            <a:avLst>
              <a:gd name="adj1" fmla="val 50000"/>
              <a:gd name="adj2" fmla="val 153382"/>
            </a:avLst>
          </a:prstGeom>
          <a:solidFill>
            <a:srgbClr val="8080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484438" y="4365625"/>
            <a:ext cx="215900" cy="647700"/>
          </a:xfrm>
          <a:prstGeom prst="upDownArrow">
            <a:avLst>
              <a:gd name="adj1" fmla="val 50000"/>
              <a:gd name="adj2" fmla="val 60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724400" y="3048000"/>
            <a:ext cx="62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000" dirty="0"/>
              <a:t>MC</a:t>
            </a:r>
            <a:r>
              <a:rPr lang="nl-BE" sz="2000" baseline="-25000" dirty="0"/>
              <a:t>E</a:t>
            </a:r>
            <a:endParaRPr lang="en-US" sz="2000" baseline="-25000" dirty="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011863" y="5084763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000" dirty="0"/>
              <a:t>MB (=</a:t>
            </a:r>
            <a:r>
              <a:rPr lang="nl-BE" sz="2000" dirty="0" err="1"/>
              <a:t>demand</a:t>
            </a:r>
            <a:r>
              <a:rPr lang="nl-BE" sz="2000" dirty="0"/>
              <a:t>)</a:t>
            </a:r>
            <a:endParaRPr lang="en-US" sz="2000" dirty="0"/>
          </a:p>
        </p:txBody>
      </p:sp>
      <p:sp>
        <p:nvSpPr>
          <p:cNvPr id="21" name="Oval 21"/>
          <p:cNvSpPr>
            <a:spLocks noChangeAspect="1" noChangeArrowheads="1"/>
          </p:cNvSpPr>
          <p:nvPr/>
        </p:nvSpPr>
        <p:spPr bwMode="auto">
          <a:xfrm>
            <a:off x="3287713" y="3395663"/>
            <a:ext cx="141287" cy="1397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2"/>
          <p:cNvSpPr>
            <a:spLocks noChangeAspect="1" noChangeArrowheads="1"/>
          </p:cNvSpPr>
          <p:nvPr/>
        </p:nvSpPr>
        <p:spPr bwMode="auto">
          <a:xfrm>
            <a:off x="4375150" y="4210050"/>
            <a:ext cx="141288" cy="1397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258888" y="3284538"/>
            <a:ext cx="461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000"/>
              <a:t>p*</a:t>
            </a:r>
            <a:endParaRPr lang="en-US" sz="2000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258888" y="4076700"/>
            <a:ext cx="414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000"/>
              <a:t>p</a:t>
            </a:r>
            <a:r>
              <a:rPr lang="nl-BE" sz="2000" baseline="-25000"/>
              <a:t>0</a:t>
            </a:r>
            <a:endParaRPr lang="en-US" sz="2000" baseline="-25000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5410200" y="13716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MC</a:t>
            </a:r>
            <a:r>
              <a:rPr lang="en-US" sz="2000" baseline="-25000" dirty="0"/>
              <a:t>S</a:t>
            </a:r>
            <a:r>
              <a:rPr lang="en-US" sz="2000" dirty="0"/>
              <a:t> = MC</a:t>
            </a:r>
            <a:r>
              <a:rPr lang="en-US" sz="2000" baseline="-25000" dirty="0"/>
              <a:t>P</a:t>
            </a:r>
            <a:r>
              <a:rPr lang="en-US" sz="2000" dirty="0"/>
              <a:t> + MC</a:t>
            </a:r>
            <a:r>
              <a:rPr lang="en-US" sz="2000" baseline="-25000" dirty="0"/>
              <a:t>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Too much of the negative externality results in an unregulated market.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 dirty="0"/>
              <a:t>Example: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dirty="0"/>
              <a:t>Air pollution caused by burning coal in power station.</a:t>
            </a:r>
          </a:p>
        </p:txBody>
      </p:sp>
      <p:graphicFrame>
        <p:nvGraphicFramePr>
          <p:cNvPr id="26" name="Object 26"/>
          <p:cNvGraphicFramePr>
            <a:graphicFrameLocks noChangeAspect="1"/>
          </p:cNvGraphicFramePr>
          <p:nvPr/>
        </p:nvGraphicFramePr>
        <p:xfrm>
          <a:off x="4267200" y="3886200"/>
          <a:ext cx="3524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9" imgW="266400" imgH="330120" progId="Equation.DSMT4">
                  <p:embed/>
                </p:oleObj>
              </mc:Choice>
              <mc:Fallback>
                <p:oleObj name="Equation" r:id="rId9" imgW="266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86200"/>
                        <a:ext cx="3524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124200" y="2971800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000"/>
              <a:t>E*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720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469154"/>
            <a:ext cx="6012163" cy="423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94" y="152400"/>
            <a:ext cx="8229600" cy="993610"/>
          </a:xfrm>
        </p:spPr>
        <p:txBody>
          <a:bodyPr>
            <a:normAutofit/>
          </a:bodyPr>
          <a:lstStyle/>
          <a:p>
            <a:r>
              <a:rPr lang="en-US" dirty="0" smtClean="0"/>
              <a:t>Irish levy on plastic bags (2002)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31889"/>
            <a:ext cx="8534399" cy="984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300" dirty="0" smtClean="0"/>
              <a:t>Idem revenues of Belgian eco tax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54035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(Reference: ACR+, 2013)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2339752" y="4827745"/>
            <a:ext cx="685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543"/>
            <a:ext cx="7083896" cy="792162"/>
          </a:xfrm>
        </p:spPr>
        <p:txBody>
          <a:bodyPr/>
          <a:lstStyle/>
          <a:p>
            <a:r>
              <a:rPr lang="en-US" dirty="0" smtClean="0"/>
              <a:t>Landfill taxes in Europe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512076"/>
            <a:ext cx="739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/>
              <a:t>Bron: Bio Intelligence, 2012, </a:t>
            </a:r>
            <a:r>
              <a:rPr lang="nl-BE" sz="1100" dirty="0" err="1" smtClean="0"/>
              <a:t>Use</a:t>
            </a:r>
            <a:r>
              <a:rPr lang="nl-BE" sz="1100" dirty="0" smtClean="0"/>
              <a:t> of </a:t>
            </a:r>
            <a:r>
              <a:rPr lang="nl-BE" sz="1100" dirty="0" err="1" smtClean="0"/>
              <a:t>economic</a:t>
            </a:r>
            <a:r>
              <a:rPr lang="nl-BE" sz="1100" dirty="0" smtClean="0"/>
              <a:t> </a:t>
            </a:r>
            <a:r>
              <a:rPr lang="nl-BE" sz="1100" dirty="0" err="1" smtClean="0"/>
              <a:t>instruments</a:t>
            </a:r>
            <a:r>
              <a:rPr lang="nl-BE" sz="1100" dirty="0" smtClean="0"/>
              <a:t> </a:t>
            </a:r>
            <a:r>
              <a:rPr lang="nl-BE" sz="1100" dirty="0" err="1" smtClean="0"/>
              <a:t>and</a:t>
            </a:r>
            <a:r>
              <a:rPr lang="nl-BE" sz="1100" dirty="0" smtClean="0"/>
              <a:t> waste management performance</a:t>
            </a:r>
            <a:endParaRPr lang="en-US" sz="11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854705"/>
            <a:ext cx="8610600" cy="5423857"/>
            <a:chOff x="304800" y="838200"/>
            <a:chExt cx="8610600" cy="542385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838200"/>
              <a:ext cx="8610600" cy="5423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457200" y="914400"/>
              <a:ext cx="762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6228184" y="4977831"/>
            <a:ext cx="533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" name="Straight Connector 5"/>
          <p:cNvCxnSpPr/>
          <p:nvPr/>
        </p:nvCxnSpPr>
        <p:spPr>
          <a:xfrm>
            <a:off x="1547664" y="1721447"/>
            <a:ext cx="6068144" cy="3484984"/>
          </a:xfrm>
          <a:prstGeom prst="line">
            <a:avLst/>
          </a:prstGeom>
          <a:ln w="444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Evolving EU </a:t>
            </a:r>
            <a:r>
              <a:rPr lang="en-US" dirty="0" smtClean="0"/>
              <a:t>waste taxation policies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0000" y="1268760"/>
            <a:ext cx="8334000" cy="49593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Past: </a:t>
            </a:r>
          </a:p>
          <a:p>
            <a:pPr lvl="1"/>
            <a:r>
              <a:rPr lang="en-US" dirty="0" smtClean="0"/>
              <a:t>Member states should be self-sufficient in waste processing (landfilling, incineration)</a:t>
            </a:r>
          </a:p>
          <a:p>
            <a:r>
              <a:rPr lang="en-US" sz="2800" dirty="0" smtClean="0"/>
              <a:t>Current:</a:t>
            </a:r>
          </a:p>
          <a:p>
            <a:pPr lvl="1"/>
            <a:r>
              <a:rPr lang="en-US" dirty="0" smtClean="0"/>
              <a:t>Europe is evolving to a unified market</a:t>
            </a:r>
          </a:p>
          <a:p>
            <a:pPr lvl="1"/>
            <a:r>
              <a:rPr lang="en-US" dirty="0" smtClean="0"/>
              <a:t>Intra EU Trade in waste / secondary materials</a:t>
            </a:r>
          </a:p>
          <a:p>
            <a:pPr lvl="1"/>
            <a:r>
              <a:rPr lang="en-US" dirty="0" smtClean="0"/>
              <a:t>Competition between Netherlands and Germany for Italian and English </a:t>
            </a:r>
            <a:r>
              <a:rPr lang="en-US" dirty="0" smtClean="0"/>
              <a:t>waste (MSW)</a:t>
            </a:r>
            <a:endParaRPr lang="en-US" dirty="0" smtClean="0"/>
          </a:p>
          <a:p>
            <a:r>
              <a:rPr lang="en-US" sz="2800" dirty="0" smtClean="0"/>
              <a:t>Importance European policy coherence! </a:t>
            </a:r>
          </a:p>
          <a:p>
            <a:pPr lvl="1"/>
            <a:r>
              <a:rPr lang="en-US" dirty="0" smtClean="0"/>
              <a:t>Harmonized use of policy instruments</a:t>
            </a:r>
          </a:p>
          <a:p>
            <a:pPr lvl="1"/>
            <a:r>
              <a:rPr lang="en-US" dirty="0" smtClean="0"/>
              <a:t>Avoid </a:t>
            </a:r>
            <a:r>
              <a:rPr lang="en-US" dirty="0" smtClean="0"/>
              <a:t>environmental tax/standard competition</a:t>
            </a:r>
          </a:p>
        </p:txBody>
      </p:sp>
    </p:spTree>
    <p:extLst>
      <p:ext uri="{BB962C8B-B14F-4D97-AF65-F5344CB8AC3E}">
        <p14:creationId xmlns:p14="http://schemas.microsoft.com/office/powerpoint/2010/main" val="25914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producer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endParaRPr lang="nl-B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25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Producer Responsibility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406456" cy="4896543"/>
          </a:xfrm>
        </p:spPr>
        <p:txBody>
          <a:bodyPr/>
          <a:lstStyle/>
          <a:p>
            <a:r>
              <a:rPr lang="en-US" dirty="0" smtClean="0"/>
              <a:t>Producers have little incentive to limit waste or promote recycling of end-of-life products now.</a:t>
            </a:r>
          </a:p>
          <a:p>
            <a:pPr lvl="1"/>
            <a:r>
              <a:rPr lang="en-US" sz="2000" dirty="0" smtClean="0"/>
              <a:t>Link with product vanishes after selling it</a:t>
            </a:r>
          </a:p>
          <a:p>
            <a:r>
              <a:rPr lang="en-US" dirty="0" smtClean="0"/>
              <a:t>EPR: incentivize producers for end-of-life phase</a:t>
            </a:r>
          </a:p>
          <a:p>
            <a:r>
              <a:rPr lang="en-US" dirty="0" smtClean="0"/>
              <a:t>Usual set up:</a:t>
            </a:r>
          </a:p>
          <a:p>
            <a:pPr lvl="1"/>
            <a:r>
              <a:rPr lang="en-US" sz="2000" dirty="0" smtClean="0"/>
              <a:t>Regulator sets a recycling target</a:t>
            </a:r>
          </a:p>
          <a:p>
            <a:pPr lvl="1"/>
            <a:r>
              <a:rPr lang="en-US" sz="2000" dirty="0" smtClean="0"/>
              <a:t>Industry sets up a recycling organization.</a:t>
            </a:r>
            <a:br>
              <a:rPr lang="en-US" sz="2000" dirty="0" smtClean="0"/>
            </a:br>
            <a:r>
              <a:rPr lang="en-US" sz="2000" dirty="0" smtClean="0"/>
              <a:t>Examples: </a:t>
            </a:r>
            <a:r>
              <a:rPr lang="en-US" sz="2000" dirty="0" err="1" smtClean="0"/>
              <a:t>Bebat</a:t>
            </a:r>
            <a:r>
              <a:rPr lang="en-US" sz="2000" dirty="0" smtClean="0"/>
              <a:t>, </a:t>
            </a:r>
            <a:r>
              <a:rPr lang="en-US" sz="2000" dirty="0" err="1" smtClean="0"/>
              <a:t>Fostplus</a:t>
            </a:r>
            <a:r>
              <a:rPr lang="en-US" sz="2000" dirty="0" smtClean="0"/>
              <a:t>, Val-I-Pac, …</a:t>
            </a:r>
          </a:p>
          <a:p>
            <a:pPr lvl="1"/>
            <a:r>
              <a:rPr lang="en-US" sz="2000" dirty="0" smtClean="0"/>
              <a:t>Members pay recycling organization a </a:t>
            </a:r>
            <a:r>
              <a:rPr lang="en-US" sz="2000" dirty="0" err="1" smtClean="0"/>
              <a:t>rato</a:t>
            </a:r>
            <a:r>
              <a:rPr lang="en-US" sz="2000" dirty="0" smtClean="0"/>
              <a:t> of volume/weight of products they put into the market</a:t>
            </a:r>
          </a:p>
          <a:p>
            <a:pPr lvl="1"/>
            <a:r>
              <a:rPr lang="en-US" sz="2000" dirty="0" smtClean="0"/>
              <a:t>Partial cost recovery selling sorted / recycled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EPR </a:t>
            </a:r>
            <a:r>
              <a:rPr lang="nl-BE" dirty="0" err="1" smtClean="0"/>
              <a:t>schematically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2652318" y="2566918"/>
            <a:ext cx="1261209" cy="6372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nl-BE"/>
            </a:defPPr>
            <a:lvl1pPr algn="ctr"/>
          </a:lstStyle>
          <a:p>
            <a:r>
              <a:rPr lang="nl-BE" dirty="0"/>
              <a:t>Producer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2405" y="2557813"/>
            <a:ext cx="1266839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nl-BE"/>
            </a:defPPr>
            <a:lvl1pPr algn="ctr"/>
          </a:lstStyle>
          <a:p>
            <a:r>
              <a:rPr lang="nl-BE" dirty="0"/>
              <a:t>Consumer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1593" y="2598982"/>
            <a:ext cx="1482863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  <a:lvl1pPr algn="ctr"/>
          </a:lstStyle>
          <a:p>
            <a:r>
              <a:rPr lang="nl-BE" dirty="0" err="1" smtClean="0"/>
              <a:t>Disposal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(</a:t>
            </a:r>
            <a:r>
              <a:rPr lang="nl-BE" dirty="0" err="1" smtClean="0"/>
              <a:t>landfill</a:t>
            </a:r>
            <a:r>
              <a:rPr lang="nl-BE" dirty="0" smtClean="0"/>
              <a:t>, …)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532643" y="2557813"/>
            <a:ext cx="1296144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Virgin resources</a:t>
            </a:r>
            <a:endParaRPr lang="nl-BE" dirty="0"/>
          </a:p>
        </p:txBody>
      </p:sp>
      <p:sp>
        <p:nvSpPr>
          <p:cNvPr id="11" name="Right Arrow 10"/>
          <p:cNvSpPr/>
          <p:nvPr/>
        </p:nvSpPr>
        <p:spPr>
          <a:xfrm>
            <a:off x="1954801" y="2748204"/>
            <a:ext cx="648072" cy="455939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09641" y="2704461"/>
            <a:ext cx="648623" cy="42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912111" y="2708695"/>
            <a:ext cx="667187" cy="1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69522" y="2709536"/>
            <a:ext cx="656899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51302" y="1697700"/>
            <a:ext cx="2388803" cy="40395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noAutofit/>
          </a:bodyPr>
          <a:lstStyle>
            <a:defPPr>
              <a:defRPr lang="nl-BE"/>
            </a:defPPr>
            <a:lvl1pPr algn="ctr"/>
          </a:lstStyle>
          <a:p>
            <a:r>
              <a:rPr lang="nl-BE" dirty="0" err="1" smtClean="0"/>
              <a:t>Production</a:t>
            </a:r>
            <a:r>
              <a:rPr lang="nl-BE" dirty="0" smtClean="0"/>
              <a:t> </a:t>
            </a:r>
            <a:r>
              <a:rPr lang="nl-BE" dirty="0" err="1" smtClean="0"/>
              <a:t>phase</a:t>
            </a:r>
            <a:endParaRPr lang="nl-BE" dirty="0"/>
          </a:p>
        </p:txBody>
      </p:sp>
      <p:sp>
        <p:nvSpPr>
          <p:cNvPr id="42" name="TextBox 41"/>
          <p:cNvSpPr txBox="1"/>
          <p:nvPr/>
        </p:nvSpPr>
        <p:spPr>
          <a:xfrm>
            <a:off x="4596730" y="1716989"/>
            <a:ext cx="1572792" cy="40395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noAutofit/>
          </a:bodyPr>
          <a:lstStyle>
            <a:defPPr>
              <a:defRPr lang="nl-BE"/>
            </a:defPPr>
            <a:lvl1pPr algn="ctr"/>
          </a:lstStyle>
          <a:p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 err="1" smtClean="0"/>
              <a:t>phase</a:t>
            </a:r>
            <a:endParaRPr lang="nl-BE" dirty="0"/>
          </a:p>
        </p:txBody>
      </p:sp>
      <p:sp>
        <p:nvSpPr>
          <p:cNvPr id="43" name="TextBox 42"/>
          <p:cNvSpPr txBox="1"/>
          <p:nvPr/>
        </p:nvSpPr>
        <p:spPr>
          <a:xfrm>
            <a:off x="7067360" y="1720284"/>
            <a:ext cx="1261209" cy="40395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noAutofit/>
          </a:bodyPr>
          <a:lstStyle>
            <a:defPPr>
              <a:defRPr lang="nl-BE"/>
            </a:defPPr>
            <a:lvl1pPr algn="ctr"/>
          </a:lstStyle>
          <a:p>
            <a:r>
              <a:rPr lang="nl-BE" dirty="0" smtClean="0"/>
              <a:t>end-of-life</a:t>
            </a:r>
            <a:endParaRPr lang="nl-BE" dirty="0"/>
          </a:p>
        </p:txBody>
      </p:sp>
      <p:sp>
        <p:nvSpPr>
          <p:cNvPr id="44" name="Right Arrow 43"/>
          <p:cNvSpPr/>
          <p:nvPr/>
        </p:nvSpPr>
        <p:spPr>
          <a:xfrm>
            <a:off x="4069991" y="2748204"/>
            <a:ext cx="648072" cy="455939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ight Arrow 44"/>
          <p:cNvSpPr/>
          <p:nvPr/>
        </p:nvSpPr>
        <p:spPr>
          <a:xfrm>
            <a:off x="6226217" y="2742239"/>
            <a:ext cx="648072" cy="455939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75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EPR schematically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6517" y="3660375"/>
            <a:ext cx="2160240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Producer </a:t>
            </a:r>
            <a:r>
              <a:rPr lang="nl-BE" dirty="0" err="1"/>
              <a:t>Responsibility</a:t>
            </a:r>
            <a:endParaRPr lang="nl-BE" dirty="0"/>
          </a:p>
          <a:p>
            <a:pPr algn="ctr"/>
            <a:r>
              <a:rPr lang="nl-BE" dirty="0" err="1" smtClean="0"/>
              <a:t>Organization</a:t>
            </a:r>
            <a:r>
              <a:rPr lang="nl-BE" dirty="0" smtClean="0"/>
              <a:t> PRO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2652318" y="2566918"/>
            <a:ext cx="1261209" cy="6372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nl-BE"/>
            </a:defPPr>
            <a:lvl1pPr algn="ctr"/>
          </a:lstStyle>
          <a:p>
            <a:r>
              <a:rPr lang="nl-BE" dirty="0"/>
              <a:t>Producer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2405" y="2557813"/>
            <a:ext cx="1266839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nl-BE"/>
            </a:defPPr>
            <a:lvl1pPr algn="ctr"/>
          </a:lstStyle>
          <a:p>
            <a:r>
              <a:rPr lang="nl-BE" dirty="0"/>
              <a:t>Consumer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1593" y="2598982"/>
            <a:ext cx="1482863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  <a:lvl1pPr algn="ctr"/>
          </a:lstStyle>
          <a:p>
            <a:r>
              <a:rPr lang="nl-BE" dirty="0" err="1" smtClean="0"/>
              <a:t>Disposal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(</a:t>
            </a:r>
            <a:r>
              <a:rPr lang="nl-BE" dirty="0" err="1" smtClean="0"/>
              <a:t>landfill</a:t>
            </a:r>
            <a:r>
              <a:rPr lang="nl-BE" dirty="0" smtClean="0"/>
              <a:t>, …)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532643" y="2557813"/>
            <a:ext cx="1296144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Virgin resources</a:t>
            </a:r>
            <a:endParaRPr lang="nl-BE" dirty="0"/>
          </a:p>
        </p:txBody>
      </p:sp>
      <p:sp>
        <p:nvSpPr>
          <p:cNvPr id="11" name="Right Arrow 10"/>
          <p:cNvSpPr/>
          <p:nvPr/>
        </p:nvSpPr>
        <p:spPr>
          <a:xfrm>
            <a:off x="1954801" y="2748204"/>
            <a:ext cx="648072" cy="455939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Box 15"/>
          <p:cNvSpPr txBox="1"/>
          <p:nvPr/>
        </p:nvSpPr>
        <p:spPr>
          <a:xfrm>
            <a:off x="4777598" y="5148213"/>
            <a:ext cx="1253805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BE"/>
            </a:defPPr>
            <a:lvl1pPr algn="ctr"/>
          </a:lstStyle>
          <a:p>
            <a:r>
              <a:rPr lang="nl-BE" dirty="0" smtClean="0"/>
              <a:t>Recycler</a:t>
            </a:r>
            <a:endParaRPr lang="nl-BE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5190096" y="3248283"/>
            <a:ext cx="295747" cy="379813"/>
          </a:xfrm>
          <a:prstGeom prst="rightArrow">
            <a:avLst>
              <a:gd name="adj1" fmla="val 62907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5103925" y="4702156"/>
            <a:ext cx="457259" cy="36898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6200000">
            <a:off x="2562840" y="3301442"/>
            <a:ext cx="2144173" cy="2111255"/>
          </a:xfrm>
          <a:prstGeom prst="bentArrow">
            <a:avLst>
              <a:gd name="adj1" fmla="val 5311"/>
              <a:gd name="adj2" fmla="val 9332"/>
              <a:gd name="adj3" fmla="val 12306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5400000" flipH="1">
            <a:off x="6028905" y="3501686"/>
            <a:ext cx="2076911" cy="1778027"/>
          </a:xfrm>
          <a:prstGeom prst="bentArrow">
            <a:avLst>
              <a:gd name="adj1" fmla="val 2451"/>
              <a:gd name="adj2" fmla="val 10772"/>
              <a:gd name="adj3" fmla="val 13217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09641" y="2704461"/>
            <a:ext cx="648623" cy="42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63656" y="3245632"/>
            <a:ext cx="370296" cy="3821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912111" y="2708695"/>
            <a:ext cx="667187" cy="1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69522" y="2709536"/>
            <a:ext cx="656899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32040" y="4625078"/>
            <a:ext cx="0" cy="4572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796136" y="3245313"/>
            <a:ext cx="0" cy="352815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51302" y="1697700"/>
            <a:ext cx="2388803" cy="40395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noAutofit/>
          </a:bodyPr>
          <a:lstStyle>
            <a:defPPr>
              <a:defRPr lang="nl-BE"/>
            </a:defPPr>
            <a:lvl1pPr algn="ctr"/>
          </a:lstStyle>
          <a:p>
            <a:r>
              <a:rPr lang="nl-BE" dirty="0" err="1" smtClean="0"/>
              <a:t>Production</a:t>
            </a:r>
            <a:r>
              <a:rPr lang="nl-BE" dirty="0" smtClean="0"/>
              <a:t> </a:t>
            </a:r>
            <a:r>
              <a:rPr lang="nl-BE" dirty="0" err="1" smtClean="0"/>
              <a:t>phase</a:t>
            </a:r>
            <a:endParaRPr lang="nl-BE" dirty="0"/>
          </a:p>
        </p:txBody>
      </p:sp>
      <p:sp>
        <p:nvSpPr>
          <p:cNvPr id="42" name="TextBox 41"/>
          <p:cNvSpPr txBox="1"/>
          <p:nvPr/>
        </p:nvSpPr>
        <p:spPr>
          <a:xfrm>
            <a:off x="4596730" y="1716989"/>
            <a:ext cx="1572792" cy="40395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noAutofit/>
          </a:bodyPr>
          <a:lstStyle>
            <a:defPPr>
              <a:defRPr lang="nl-BE"/>
            </a:defPPr>
            <a:lvl1pPr algn="ctr"/>
          </a:lstStyle>
          <a:p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 err="1" smtClean="0"/>
              <a:t>phase</a:t>
            </a:r>
            <a:endParaRPr lang="nl-BE" dirty="0"/>
          </a:p>
        </p:txBody>
      </p:sp>
      <p:sp>
        <p:nvSpPr>
          <p:cNvPr id="43" name="TextBox 42"/>
          <p:cNvSpPr txBox="1"/>
          <p:nvPr/>
        </p:nvSpPr>
        <p:spPr>
          <a:xfrm>
            <a:off x="7067360" y="1720284"/>
            <a:ext cx="1261209" cy="40395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noAutofit/>
          </a:bodyPr>
          <a:lstStyle>
            <a:defPPr>
              <a:defRPr lang="nl-BE"/>
            </a:defPPr>
            <a:lvl1pPr algn="ctr"/>
          </a:lstStyle>
          <a:p>
            <a:r>
              <a:rPr lang="nl-BE" dirty="0" smtClean="0"/>
              <a:t>end-of-life</a:t>
            </a:r>
            <a:endParaRPr lang="nl-BE" dirty="0"/>
          </a:p>
        </p:txBody>
      </p:sp>
      <p:sp>
        <p:nvSpPr>
          <p:cNvPr id="44" name="Right Arrow 43"/>
          <p:cNvSpPr/>
          <p:nvPr/>
        </p:nvSpPr>
        <p:spPr>
          <a:xfrm>
            <a:off x="4069991" y="2748204"/>
            <a:ext cx="648072" cy="455939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ight Arrow 44"/>
          <p:cNvSpPr/>
          <p:nvPr/>
        </p:nvSpPr>
        <p:spPr>
          <a:xfrm>
            <a:off x="6226217" y="3021530"/>
            <a:ext cx="648072" cy="176648"/>
          </a:xfrm>
          <a:prstGeom prst="rightArrow">
            <a:avLst>
              <a:gd name="adj1" fmla="val 23147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cxnSp>
        <p:nvCxnSpPr>
          <p:cNvPr id="47" name="Elbow Connector 46"/>
          <p:cNvCxnSpPr/>
          <p:nvPr/>
        </p:nvCxnSpPr>
        <p:spPr>
          <a:xfrm rot="16200000" flipH="1">
            <a:off x="3148465" y="3776810"/>
            <a:ext cx="1837602" cy="1067175"/>
          </a:xfrm>
          <a:prstGeom prst="bentConnector3">
            <a:avLst>
              <a:gd name="adj1" fmla="val 100066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5400000">
            <a:off x="5740753" y="3770161"/>
            <a:ext cx="1837602" cy="1067175"/>
          </a:xfrm>
          <a:prstGeom prst="bentConnector3">
            <a:avLst>
              <a:gd name="adj1" fmla="val 100066"/>
            </a:avLst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200"/>
            <a:ext cx="5548064" cy="944562"/>
          </a:xfrm>
        </p:spPr>
        <p:txBody>
          <a:bodyPr/>
          <a:lstStyle/>
          <a:p>
            <a:r>
              <a:rPr lang="en-US" dirty="0" smtClean="0"/>
              <a:t>Example: packaging waste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78091"/>
            <a:ext cx="3557513" cy="243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08912" cy="53792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Bottles, cans, …</a:t>
            </a:r>
          </a:p>
          <a:p>
            <a:r>
              <a:rPr lang="en-US" sz="2800" dirty="0" smtClean="0"/>
              <a:t>European legislation: 2004/12/EC</a:t>
            </a:r>
          </a:p>
          <a:p>
            <a:pPr lvl="1"/>
            <a:r>
              <a:rPr lang="en-US" dirty="0" smtClean="0"/>
              <a:t>Overall recycling target: 55 %</a:t>
            </a:r>
          </a:p>
          <a:p>
            <a:pPr lvl="2"/>
            <a:r>
              <a:rPr lang="en-US" dirty="0" smtClean="0"/>
              <a:t>Glass + paper &amp; cardboard: 60 %</a:t>
            </a:r>
          </a:p>
          <a:p>
            <a:pPr lvl="2"/>
            <a:r>
              <a:rPr lang="en-US" dirty="0" smtClean="0"/>
              <a:t>Metals: 50 %</a:t>
            </a:r>
          </a:p>
          <a:p>
            <a:pPr lvl="2"/>
            <a:r>
              <a:rPr lang="en-US" dirty="0" smtClean="0"/>
              <a:t>Plastics: 22.5 %</a:t>
            </a:r>
          </a:p>
          <a:p>
            <a:pPr lvl="2"/>
            <a:r>
              <a:rPr lang="en-US" dirty="0" smtClean="0"/>
              <a:t>Wood: 15 %</a:t>
            </a:r>
          </a:p>
          <a:p>
            <a:pPr lvl="1"/>
            <a:r>
              <a:rPr lang="en-US" dirty="0" smtClean="0"/>
              <a:t>Belgium (3 regions) is more ambitious:</a:t>
            </a:r>
          </a:p>
          <a:p>
            <a:pPr lvl="2"/>
            <a:r>
              <a:rPr lang="en-US" sz="2400" dirty="0" smtClean="0"/>
              <a:t>Overall recycling target: 80 %</a:t>
            </a:r>
          </a:p>
          <a:p>
            <a:pPr lvl="3"/>
            <a:r>
              <a:rPr lang="en-US" sz="1800" dirty="0" smtClean="0"/>
              <a:t>Plastics: 30 %</a:t>
            </a:r>
          </a:p>
          <a:p>
            <a:pPr lvl="2"/>
            <a:r>
              <a:rPr lang="nl-BE" sz="2400" dirty="0" err="1" smtClean="0"/>
              <a:t>Fostplus</a:t>
            </a:r>
            <a:endParaRPr lang="en-US" sz="2400" dirty="0" smtClean="0"/>
          </a:p>
        </p:txBody>
      </p:sp>
      <p:pic>
        <p:nvPicPr>
          <p:cNvPr id="6146" name="Picture 2" descr="FostPlu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21" y="5322770"/>
            <a:ext cx="2794779" cy="9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Image result for blauwe pmd z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52" y="4327433"/>
            <a:ext cx="10096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09" y="340572"/>
            <a:ext cx="16859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6256" y="630932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smtClean="0"/>
              <a:t>Fost Plus, 2013, Jaarverslag</a:t>
            </a:r>
            <a:endParaRPr lang="nl-BE" sz="12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/>
          <a:lstStyle/>
          <a:p>
            <a:r>
              <a:rPr lang="nl-BE" dirty="0" smtClean="0"/>
              <a:t>EPR: </a:t>
            </a:r>
            <a:r>
              <a:rPr lang="nl-BE" dirty="0" err="1" smtClean="0"/>
              <a:t>FostPlus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8721" y="1197665"/>
            <a:ext cx="8406456" cy="3240359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/>
              <a:t>Plus is a private organization which promotes, coordinates, and finances the selective collection, sorting, and recycling of household packaging waste in </a:t>
            </a:r>
            <a:r>
              <a:rPr lang="en-US" dirty="0" smtClean="0"/>
              <a:t>Belgium.”</a:t>
            </a:r>
          </a:p>
          <a:p>
            <a:r>
              <a:rPr lang="nl-BE" dirty="0" smtClean="0">
                <a:hlinkClick r:id="rId3"/>
              </a:rPr>
              <a:t>www.fostplus.be</a:t>
            </a:r>
            <a:endParaRPr lang="nl-BE" dirty="0" smtClean="0"/>
          </a:p>
          <a:p>
            <a:r>
              <a:rPr lang="en-US" dirty="0"/>
              <a:t>Costs are covered by membership contributions (50%) and revenues from recycled materials (50%)</a:t>
            </a:r>
          </a:p>
          <a:p>
            <a:pPr lvl="1"/>
            <a:r>
              <a:rPr lang="en-US" sz="2000" dirty="0" smtClean="0"/>
              <a:t>low </a:t>
            </a:r>
            <a:r>
              <a:rPr lang="en-US" sz="2000" dirty="0"/>
              <a:t>oil price </a:t>
            </a:r>
            <a:r>
              <a:rPr lang="en-US" sz="2000" dirty="0" smtClean="0"/>
              <a:t>= </a:t>
            </a:r>
            <a:r>
              <a:rPr lang="en-US" sz="2000" dirty="0"/>
              <a:t>cheap virgin </a:t>
            </a:r>
            <a:r>
              <a:rPr lang="en-US" sz="2000" dirty="0" smtClean="0"/>
              <a:t>plastic = low revenues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67615"/>
            <a:ext cx="5201844" cy="238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8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790"/>
            <a:ext cx="5486400" cy="936970"/>
          </a:xfrm>
        </p:spPr>
        <p:txBody>
          <a:bodyPr/>
          <a:lstStyle/>
          <a:p>
            <a:r>
              <a:rPr lang="en-US" dirty="0" smtClean="0"/>
              <a:t>Spent 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10" y="1196752"/>
            <a:ext cx="8028464" cy="54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Batteries </a:t>
            </a:r>
          </a:p>
          <a:p>
            <a:pPr lvl="1"/>
            <a:r>
              <a:rPr lang="en-US" dirty="0" smtClean="0"/>
              <a:t>Precious metals</a:t>
            </a:r>
          </a:p>
          <a:p>
            <a:pPr lvl="1"/>
            <a:r>
              <a:rPr lang="en-US" dirty="0" smtClean="0"/>
              <a:t>Heavy metals are potentially dangerous for environment in case of inadequate waste treatment</a:t>
            </a:r>
          </a:p>
          <a:p>
            <a:r>
              <a:rPr lang="en-US" sz="2800" dirty="0" smtClean="0"/>
              <a:t>European legislation: 2006/66/EG</a:t>
            </a:r>
          </a:p>
          <a:p>
            <a:pPr lvl="1"/>
            <a:r>
              <a:rPr lang="en-US" dirty="0" smtClean="0"/>
              <a:t>Collection target: 45 % by 2016</a:t>
            </a:r>
          </a:p>
          <a:p>
            <a:pPr lvl="1"/>
            <a:r>
              <a:rPr lang="en-US" dirty="0" smtClean="0"/>
              <a:t>More stringent targets for specific batteries </a:t>
            </a:r>
          </a:p>
          <a:p>
            <a:pPr lvl="2"/>
            <a:r>
              <a:rPr lang="en-US" dirty="0" smtClean="0"/>
              <a:t>lead-acid and nickel-cadmium</a:t>
            </a:r>
          </a:p>
          <a:p>
            <a:r>
              <a:rPr lang="en-US" sz="2800" dirty="0" smtClean="0"/>
              <a:t>Belgium is more ambitious</a:t>
            </a:r>
          </a:p>
          <a:p>
            <a:pPr lvl="1"/>
            <a:r>
              <a:rPr lang="en-US" dirty="0" smtClean="0"/>
              <a:t>targets for 2016 apply already now</a:t>
            </a:r>
          </a:p>
          <a:p>
            <a:pPr lvl="1"/>
            <a:r>
              <a:rPr lang="en-US" dirty="0" smtClean="0"/>
              <a:t>Industry finances BEBAT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203308" cy="19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790"/>
            <a:ext cx="5486400" cy="936970"/>
          </a:xfrm>
        </p:spPr>
        <p:txBody>
          <a:bodyPr/>
          <a:lstStyle/>
          <a:p>
            <a:r>
              <a:rPr lang="en-US" dirty="0" smtClean="0"/>
              <a:t>EPR: </a:t>
            </a:r>
            <a:r>
              <a:rPr lang="en-US" dirty="0" err="1" smtClean="0"/>
              <a:t>bebat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10" y="1196752"/>
            <a:ext cx="8028464" cy="5400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Bebat</a:t>
            </a:r>
            <a:r>
              <a:rPr lang="en-US" sz="2800" dirty="0" smtClean="0"/>
              <a:t> recycles about 55% of all new batteries brought to market in Belgium</a:t>
            </a:r>
          </a:p>
          <a:p>
            <a:pPr lvl="1"/>
            <a:r>
              <a:rPr lang="en-US" dirty="0" smtClean="0"/>
              <a:t>But 25% are kept at home and are not returned</a:t>
            </a:r>
          </a:p>
          <a:p>
            <a:pPr lvl="1"/>
            <a:r>
              <a:rPr lang="en-US" dirty="0" smtClean="0"/>
              <a:t>and 18% of small batteries ends up in waste bin</a:t>
            </a:r>
          </a:p>
          <a:p>
            <a:pPr lvl="1"/>
            <a:r>
              <a:rPr lang="en-US" dirty="0" smtClean="0"/>
              <a:t>Recycling rate remains constant over time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595192" cy="260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52" y="3902928"/>
            <a:ext cx="2765308" cy="209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1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4795"/>
            <a:ext cx="8029575" cy="31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38931" y="5013176"/>
            <a:ext cx="8686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/>
          <a:lstStyle/>
          <a:p>
            <a:r>
              <a:rPr lang="nl-BE" dirty="0" smtClean="0"/>
              <a:t>EPR: </a:t>
            </a:r>
            <a:r>
              <a:rPr lang="nl-BE" dirty="0" err="1" smtClean="0"/>
              <a:t>cars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07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EPR: </a:t>
            </a:r>
            <a:r>
              <a:rPr lang="nl-BE" dirty="0" err="1" smtClean="0"/>
              <a:t>cars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1718961"/>
          </a:xfrm>
        </p:spPr>
        <p:txBody>
          <a:bodyPr/>
          <a:lstStyle/>
          <a:p>
            <a:r>
              <a:rPr lang="nl-BE" sz="2800" dirty="0" smtClean="0"/>
              <a:t>High recycling </a:t>
            </a:r>
            <a:r>
              <a:rPr lang="nl-BE" sz="2800" dirty="0" smtClean="0"/>
              <a:t>percentage(93%) </a:t>
            </a:r>
            <a:r>
              <a:rPr lang="nl-BE" sz="2800" dirty="0" smtClean="0"/>
              <a:t>b</a:t>
            </a:r>
            <a:r>
              <a:rPr lang="en-US" sz="2800" dirty="0" err="1" smtClean="0"/>
              <a:t>ut</a:t>
            </a:r>
            <a:r>
              <a:rPr lang="en-US" sz="2800" dirty="0" smtClean="0"/>
              <a:t> a lot of our used cars are exported to Africa as second hand cars…</a:t>
            </a:r>
          </a:p>
          <a:p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4568"/>
            <a:ext cx="5222692" cy="35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39952" y="2618242"/>
            <a:ext cx="1608670" cy="786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dirty="0" smtClean="0"/>
              <a:t>new </a:t>
            </a:r>
            <a:r>
              <a:rPr lang="nl-BE" sz="2000" dirty="0" err="1" smtClean="0"/>
              <a:t>car</a:t>
            </a:r>
            <a:r>
              <a:rPr lang="nl-BE" sz="2000" dirty="0" smtClean="0"/>
              <a:t> </a:t>
            </a:r>
            <a:br>
              <a:rPr lang="nl-BE" sz="2000" dirty="0" smtClean="0"/>
            </a:br>
            <a:r>
              <a:rPr lang="nl-BE" sz="2000" dirty="0" err="1" smtClean="0"/>
              <a:t>inscriptions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13262" y="4082196"/>
            <a:ext cx="1320638" cy="786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dirty="0" err="1" smtClean="0"/>
              <a:t>old</a:t>
            </a:r>
            <a:r>
              <a:rPr lang="nl-BE" sz="2000" dirty="0" smtClean="0"/>
              <a:t> </a:t>
            </a:r>
            <a:r>
              <a:rPr lang="nl-BE" sz="2000" dirty="0" err="1" smtClean="0"/>
              <a:t>cars</a:t>
            </a:r>
            <a:r>
              <a:rPr lang="nl-BE" sz="2000" dirty="0" smtClean="0"/>
              <a:t> </a:t>
            </a:r>
            <a:r>
              <a:rPr lang="nl-BE" sz="2000" dirty="0" err="1" smtClean="0"/>
              <a:t>processed</a:t>
            </a: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39" y="429795"/>
            <a:ext cx="2933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3499397" cy="309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7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553200" cy="747936"/>
          </a:xfrm>
        </p:spPr>
        <p:txBody>
          <a:bodyPr>
            <a:normAutofit/>
          </a:bodyPr>
          <a:lstStyle/>
          <a:p>
            <a:r>
              <a:rPr lang="en-US" dirty="0" smtClean="0"/>
              <a:t>EPR as policy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4784"/>
            <a:ext cx="8371656" cy="4436518"/>
          </a:xfrm>
        </p:spPr>
        <p:txBody>
          <a:bodyPr/>
          <a:lstStyle/>
          <a:p>
            <a:r>
              <a:rPr lang="en-US" dirty="0" smtClean="0"/>
              <a:t>Is EPR a good instrument?</a:t>
            </a:r>
          </a:p>
          <a:p>
            <a:pPr lvl="1"/>
            <a:r>
              <a:rPr lang="en-US" dirty="0" smtClean="0"/>
              <a:t>YES: efficient and effective</a:t>
            </a:r>
          </a:p>
          <a:p>
            <a:pPr lvl="1"/>
            <a:r>
              <a:rPr lang="en-US" dirty="0" smtClean="0"/>
              <a:t>But room </a:t>
            </a:r>
            <a:r>
              <a:rPr lang="en-US" dirty="0" smtClean="0"/>
              <a:t>for improvement</a:t>
            </a:r>
          </a:p>
          <a:p>
            <a:pPr lvl="2"/>
            <a:r>
              <a:rPr lang="en-US" sz="2400" dirty="0" smtClean="0"/>
              <a:t>Fixed </a:t>
            </a:r>
            <a:r>
              <a:rPr lang="en-US" sz="2400" dirty="0" smtClean="0"/>
              <a:t>take-back targets </a:t>
            </a:r>
            <a:r>
              <a:rPr lang="en-US" sz="2400" dirty="0" smtClean="0"/>
              <a:t>are </a:t>
            </a:r>
            <a:r>
              <a:rPr lang="en-US" sz="2400" dirty="0" smtClean="0"/>
              <a:t>problematic </a:t>
            </a:r>
          </a:p>
          <a:p>
            <a:pPr lvl="2"/>
            <a:r>
              <a:rPr lang="en-US" sz="2400" dirty="0" smtClean="0"/>
              <a:t>International coordination?</a:t>
            </a:r>
            <a:endParaRPr lang="en-US" sz="2400" dirty="0" smtClean="0"/>
          </a:p>
          <a:p>
            <a:pPr lvl="2"/>
            <a:r>
              <a:rPr lang="en-US" sz="2400" dirty="0" smtClean="0"/>
              <a:t>Combine with tax 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non-recycled </a:t>
            </a:r>
            <a:r>
              <a:rPr lang="en-US" sz="2400" dirty="0" smtClean="0"/>
              <a:t>part?</a:t>
            </a:r>
          </a:p>
          <a:p>
            <a:pPr lvl="2"/>
            <a:r>
              <a:rPr lang="en-US" sz="2400" dirty="0" smtClean="0"/>
              <a:t>Some products not covered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by </a:t>
            </a:r>
            <a:r>
              <a:rPr lang="en-US" sz="2400" dirty="0" smtClean="0"/>
              <a:t>EPR yet </a:t>
            </a:r>
            <a:r>
              <a:rPr lang="en-US" sz="2400" dirty="0" smtClean="0"/>
              <a:t>(</a:t>
            </a:r>
            <a:r>
              <a:rPr lang="en-US" sz="2400" dirty="0" smtClean="0"/>
              <a:t>durable goods)</a:t>
            </a:r>
          </a:p>
        </p:txBody>
      </p:sp>
    </p:spTree>
    <p:extLst>
      <p:ext uri="{BB962C8B-B14F-4D97-AF65-F5344CB8AC3E}">
        <p14:creationId xmlns:p14="http://schemas.microsoft.com/office/powerpoint/2010/main" val="4291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Arrow 54"/>
          <p:cNvSpPr/>
          <p:nvPr/>
        </p:nvSpPr>
        <p:spPr>
          <a:xfrm>
            <a:off x="3135041" y="3535618"/>
            <a:ext cx="1263276" cy="5330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c2.staticflickr.com/8/7164/6693394089_e2161ccd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33" y="3217225"/>
            <a:ext cx="764480" cy="10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ictogram mine dumper tru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1" y="1644524"/>
            <a:ext cx="610430" cy="5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ncrypted-tbn1.gstatic.com/images?q=tbn:ANd9GcQd-zA95FohSKbjJOvWDgaj4TRYJIMP8VlmH3dZpyGteD3GZ3n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03" y="3210825"/>
            <a:ext cx="701339" cy="9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63917" y="419291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consumers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39451" y="1321358"/>
            <a:ext cx="1595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/>
              <a:t>Raw</a:t>
            </a:r>
            <a:r>
              <a:rPr lang="nl-BE" dirty="0" smtClean="0"/>
              <a:t> </a:t>
            </a:r>
            <a:r>
              <a:rPr lang="nl-BE" dirty="0" err="1" smtClean="0"/>
              <a:t>material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producers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1269730" y="3570015"/>
            <a:ext cx="667376" cy="49869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21831" y="2305759"/>
            <a:ext cx="517329" cy="89227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8" name="Group 2047"/>
          <p:cNvGrpSpPr>
            <a:grpSpLocks noChangeAspect="1"/>
          </p:cNvGrpSpPr>
          <p:nvPr/>
        </p:nvGrpSpPr>
        <p:grpSpPr>
          <a:xfrm>
            <a:off x="3419371" y="2745263"/>
            <a:ext cx="628808" cy="806001"/>
            <a:chOff x="5400862" y="2741490"/>
            <a:chExt cx="1418603" cy="1363764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400863" y="2741490"/>
              <a:ext cx="8546" cy="13637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400863" y="4105254"/>
              <a:ext cx="1418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409409" y="3276015"/>
              <a:ext cx="1255078" cy="4888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00862" y="2991081"/>
              <a:ext cx="1193120" cy="11141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>
            <a:grpSpLocks noChangeAspect="1"/>
          </p:cNvGrpSpPr>
          <p:nvPr/>
        </p:nvGrpSpPr>
        <p:grpSpPr>
          <a:xfrm>
            <a:off x="302612" y="3445921"/>
            <a:ext cx="681731" cy="873836"/>
            <a:chOff x="1039467" y="3026424"/>
            <a:chExt cx="1418603" cy="1363764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1039468" y="3026424"/>
              <a:ext cx="8546" cy="13637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039468" y="4390188"/>
              <a:ext cx="1418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39467" y="3870585"/>
              <a:ext cx="1255078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39467" y="3276015"/>
              <a:ext cx="1193120" cy="11141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6" name="Picture 8" descr="http://images.clipartpanda.com/fume-clipart-24774315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71" y="2819918"/>
            <a:ext cx="364709" cy="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liparts.co/cliparts/qiB/Ak6/qiBAk66a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30" y="4475256"/>
            <a:ext cx="755857" cy="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wpclipart.com/working/vehicles/dump_truck/dump_truck_unload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92" y="2983612"/>
            <a:ext cx="642596" cy="6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701671" y="247551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Product </a:t>
            </a:r>
          </a:p>
          <a:p>
            <a:r>
              <a:rPr lang="nl-BE" dirty="0" smtClean="0"/>
              <a:t>market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21831" y="3274526"/>
            <a:ext cx="120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materials</a:t>
            </a:r>
            <a:r>
              <a:rPr lang="nl-BE" dirty="0" smtClean="0"/>
              <a:t> </a:t>
            </a:r>
          </a:p>
          <a:p>
            <a:r>
              <a:rPr lang="nl-BE" dirty="0" smtClean="0"/>
              <a:t>market</a:t>
            </a:r>
            <a:endParaRPr lang="en-US" dirty="0"/>
          </a:p>
        </p:txBody>
      </p:sp>
      <p:pic>
        <p:nvPicPr>
          <p:cNvPr id="63" name="Picture 8" descr="http://images.clipartpanda.com/fume-clipart-24774315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2" y="1046087"/>
            <a:ext cx="364709" cy="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http://images.clipartpanda.com/fume-clipart-24774315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59" y="2475510"/>
            <a:ext cx="364709" cy="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://images.clipartpanda.com/fume-clipart-24774315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134" y="4050627"/>
            <a:ext cx="364709" cy="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ight Arrow 67"/>
          <p:cNvSpPr/>
          <p:nvPr/>
        </p:nvSpPr>
        <p:spPr>
          <a:xfrm>
            <a:off x="5697051" y="3589411"/>
            <a:ext cx="1343406" cy="510813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938304" y="335095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waste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219048" y="505840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incinerate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391884" y="36182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landfill</a:t>
            </a:r>
            <a:endParaRPr lang="en-US" dirty="0"/>
          </a:p>
        </p:txBody>
      </p:sp>
      <p:pic>
        <p:nvPicPr>
          <p:cNvPr id="72" name="Picture 8" descr="http://images.clipartpanda.com/fume-clipart-24774315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20" y="2728506"/>
            <a:ext cx="364709" cy="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Box 2054"/>
          <p:cNvSpPr txBox="1"/>
          <p:nvPr/>
        </p:nvSpPr>
        <p:spPr>
          <a:xfrm>
            <a:off x="1521806" y="170432"/>
            <a:ext cx="674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err="1" smtClean="0"/>
              <a:t>Linear</a:t>
            </a:r>
            <a:r>
              <a:rPr lang="nl-BE" sz="3200" dirty="0" smtClean="0"/>
              <a:t> </a:t>
            </a:r>
            <a:r>
              <a:rPr lang="nl-BE" sz="3200" dirty="0" err="1" smtClean="0"/>
              <a:t>economy</a:t>
            </a:r>
            <a:r>
              <a:rPr lang="nl-BE" sz="3200" dirty="0" smtClean="0"/>
              <a:t> model</a:t>
            </a:r>
          </a:p>
          <a:p>
            <a:pPr algn="ctr"/>
            <a:r>
              <a:rPr lang="nl-BE" sz="3200" dirty="0" smtClean="0"/>
              <a:t> = </a:t>
            </a:r>
            <a:r>
              <a:rPr lang="nl-BE" sz="3200" dirty="0" err="1" smtClean="0"/>
              <a:t>cradle</a:t>
            </a:r>
            <a:r>
              <a:rPr lang="nl-BE" sz="3200" dirty="0" smtClean="0"/>
              <a:t> </a:t>
            </a:r>
            <a:r>
              <a:rPr lang="nl-BE" sz="3200" dirty="0" err="1" smtClean="0"/>
              <a:t>to</a:t>
            </a:r>
            <a:r>
              <a:rPr lang="nl-BE" sz="3200" dirty="0" smtClean="0"/>
              <a:t> grave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1815281" y="416178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producers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Large variety of policy instruments available</a:t>
            </a:r>
          </a:p>
          <a:p>
            <a:r>
              <a:rPr lang="en-US" sz="2800" dirty="0" smtClean="0"/>
              <a:t>Lack of coordination at national level:</a:t>
            </a:r>
          </a:p>
          <a:p>
            <a:pPr lvl="1"/>
            <a:r>
              <a:rPr lang="en-US" dirty="0" smtClean="0"/>
              <a:t>Counteracting instruments</a:t>
            </a:r>
          </a:p>
          <a:p>
            <a:r>
              <a:rPr lang="en-US" sz="2800" dirty="0" smtClean="0"/>
              <a:t>And international level:</a:t>
            </a:r>
          </a:p>
          <a:p>
            <a:pPr lvl="1"/>
            <a:r>
              <a:rPr lang="en-US" dirty="0" smtClean="0"/>
              <a:t>Race to top &amp; bottom</a:t>
            </a:r>
          </a:p>
          <a:p>
            <a:r>
              <a:rPr lang="en-US" sz="2800" dirty="0" smtClean="0"/>
              <a:t>Evolution towards:</a:t>
            </a:r>
          </a:p>
          <a:p>
            <a:pPr lvl="1"/>
            <a:r>
              <a:rPr lang="en-US" dirty="0" smtClean="0"/>
              <a:t>Price based instruments</a:t>
            </a:r>
          </a:p>
          <a:p>
            <a:pPr lvl="2"/>
            <a:r>
              <a:rPr lang="en-US" dirty="0" smtClean="0"/>
              <a:t>Eco taxes, tradable permits, …</a:t>
            </a:r>
          </a:p>
          <a:p>
            <a:pPr lvl="1"/>
            <a:r>
              <a:rPr lang="en-US" dirty="0" smtClean="0"/>
              <a:t>Extended Producer Responsibility EPR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References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496496" cy="4815305"/>
          </a:xfrm>
        </p:spPr>
        <p:txBody>
          <a:bodyPr/>
          <a:lstStyle/>
          <a:p>
            <a:r>
              <a:rPr lang="en-US" sz="1600" dirty="0" smtClean="0"/>
              <a:t>Conrad, J.M. (2010), </a:t>
            </a:r>
            <a:r>
              <a:rPr lang="en-US" sz="1600" i="1" dirty="0" smtClean="0"/>
              <a:t>Resource Economics </a:t>
            </a:r>
            <a:r>
              <a:rPr lang="en-US" sz="1600" dirty="0" smtClean="0"/>
              <a:t>(Cambridge University Press, Cambridge UK)</a:t>
            </a:r>
          </a:p>
          <a:p>
            <a:r>
              <a:rPr lang="en-US" sz="1600" dirty="0" smtClean="0"/>
              <a:t>Dubois</a:t>
            </a:r>
            <a:r>
              <a:rPr lang="en-US" sz="1600" dirty="0"/>
              <a:t>, M., Eyckmans, J. (forthcoming). Efficient waste policies and strategic behavior with open borders. </a:t>
            </a:r>
            <a:r>
              <a:rPr lang="en-US" sz="1600" i="1" dirty="0"/>
              <a:t>Environmental and Resource Economics</a:t>
            </a:r>
          </a:p>
          <a:p>
            <a:r>
              <a:rPr lang="en-US" sz="1600" dirty="0"/>
              <a:t>Dubois, M. and Eyckmans, J. (2014), Economic Instruments, in: Reuter, M. and Worrell, E. (</a:t>
            </a:r>
            <a:r>
              <a:rPr lang="en-US" sz="1600" dirty="0" err="1"/>
              <a:t>eds</a:t>
            </a:r>
            <a:r>
              <a:rPr lang="en-US" sz="1600" dirty="0"/>
              <a:t>), </a:t>
            </a:r>
            <a:r>
              <a:rPr lang="en-US" sz="1600" i="1" dirty="0"/>
              <a:t>The Handbook of Recycling</a:t>
            </a:r>
            <a:r>
              <a:rPr lang="en-US" sz="1600" dirty="0"/>
              <a:t> (Elsevier, Amsterdam &amp; New York), Chapter 35, 511–519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Dubois, M. (2013). Towards a coherent European approach for taxation of combustible waste. </a:t>
            </a:r>
            <a:r>
              <a:rPr lang="en-US" sz="1600" i="1" dirty="0"/>
              <a:t>Waste </a:t>
            </a:r>
            <a:r>
              <a:rPr lang="en-US" sz="1600" i="1" dirty="0" smtClean="0"/>
              <a:t>Management</a:t>
            </a:r>
            <a:r>
              <a:rPr lang="en-US" sz="1600" dirty="0" smtClean="0"/>
              <a:t> </a:t>
            </a:r>
            <a:r>
              <a:rPr lang="en-US" sz="1600" b="1" dirty="0"/>
              <a:t>33</a:t>
            </a:r>
            <a:r>
              <a:rPr lang="en-US" sz="1600" dirty="0"/>
              <a:t> (8), </a:t>
            </a:r>
            <a:r>
              <a:rPr lang="en-US" sz="1600" dirty="0" smtClean="0"/>
              <a:t>1776-1783,</a:t>
            </a:r>
            <a:endParaRPr lang="en-US" sz="1600" dirty="0"/>
          </a:p>
          <a:p>
            <a:r>
              <a:rPr lang="en-US" sz="1600" dirty="0" smtClean="0"/>
              <a:t>Dubois</a:t>
            </a:r>
            <a:r>
              <a:rPr lang="en-US" sz="1600" dirty="0"/>
              <a:t>,  M., </a:t>
            </a:r>
            <a:r>
              <a:rPr lang="en-US" sz="1600" dirty="0" smtClean="0"/>
              <a:t>(2012).  </a:t>
            </a:r>
            <a:r>
              <a:rPr lang="en-US" sz="1600" dirty="0"/>
              <a:t>Extended  producer  responsibility  </a:t>
            </a:r>
            <a:r>
              <a:rPr lang="en-US" sz="1600" dirty="0" smtClean="0"/>
              <a:t>for consumer </a:t>
            </a:r>
            <a:r>
              <a:rPr lang="en-US" sz="1600" dirty="0"/>
              <a:t>waste: the gap between economic theory </a:t>
            </a:r>
            <a:r>
              <a:rPr lang="en-US" sz="1600" dirty="0" smtClean="0"/>
              <a:t>and implementation</a:t>
            </a:r>
            <a:r>
              <a:rPr lang="en-US" sz="1600" dirty="0"/>
              <a:t>. </a:t>
            </a:r>
            <a:r>
              <a:rPr lang="en-US" sz="1600" i="1" dirty="0"/>
              <a:t>Waste Management and Research</a:t>
            </a:r>
            <a:r>
              <a:rPr lang="en-US" sz="1600" dirty="0"/>
              <a:t> </a:t>
            </a:r>
            <a:r>
              <a:rPr lang="en-US" sz="1600" b="1" dirty="0" smtClean="0"/>
              <a:t>30</a:t>
            </a:r>
            <a:r>
              <a:rPr lang="en-US" sz="1600" dirty="0" smtClean="0"/>
              <a:t>, 36-42.</a:t>
            </a:r>
          </a:p>
          <a:p>
            <a:r>
              <a:rPr lang="en-US" sz="1600" dirty="0"/>
              <a:t>Fullerton, D., </a:t>
            </a:r>
            <a:r>
              <a:rPr lang="en-US" sz="1600" dirty="0" err="1"/>
              <a:t>Kinnaman</a:t>
            </a:r>
            <a:r>
              <a:rPr lang="en-US" sz="1600" dirty="0"/>
              <a:t>, T.C</a:t>
            </a:r>
            <a:r>
              <a:rPr lang="en-US" sz="1600" dirty="0" smtClean="0"/>
              <a:t>. (1995). </a:t>
            </a:r>
            <a:r>
              <a:rPr lang="en-US" sz="1600" dirty="0"/>
              <a:t>Garbage, recycling </a:t>
            </a:r>
            <a:r>
              <a:rPr lang="en-US" sz="1600" dirty="0" smtClean="0"/>
              <a:t>and illicit burning or dumping</a:t>
            </a:r>
            <a:r>
              <a:rPr lang="en-US" sz="1600" dirty="0"/>
              <a:t>. </a:t>
            </a:r>
            <a:r>
              <a:rPr lang="en-US" sz="1600" i="1" dirty="0" smtClean="0"/>
              <a:t>Journal of Environmental Economics </a:t>
            </a:r>
            <a:r>
              <a:rPr lang="en-US" sz="1600" i="1" dirty="0"/>
              <a:t>and Management</a:t>
            </a:r>
            <a:r>
              <a:rPr lang="en-US" sz="1600" dirty="0"/>
              <a:t> </a:t>
            </a:r>
            <a:r>
              <a:rPr lang="en-US" sz="1600" b="1" dirty="0"/>
              <a:t>29</a:t>
            </a:r>
            <a:r>
              <a:rPr lang="en-US" sz="1600" dirty="0"/>
              <a:t>, </a:t>
            </a:r>
            <a:r>
              <a:rPr lang="en-US" sz="1600" dirty="0" smtClean="0"/>
              <a:t>78-91</a:t>
            </a:r>
            <a:r>
              <a:rPr lang="en-US" sz="1600" dirty="0"/>
              <a:t>.</a:t>
            </a:r>
            <a:endParaRPr lang="en-US" sz="1600" dirty="0" smtClean="0"/>
          </a:p>
          <a:p>
            <a:r>
              <a:rPr lang="en-US" sz="1600" dirty="0" err="1" smtClean="0"/>
              <a:t>Söderholm</a:t>
            </a:r>
            <a:r>
              <a:rPr lang="en-US" sz="1600" dirty="0" smtClean="0"/>
              <a:t>, </a:t>
            </a:r>
            <a:r>
              <a:rPr lang="en-US" sz="1600" dirty="0"/>
              <a:t>P., </a:t>
            </a:r>
            <a:r>
              <a:rPr lang="en-US" sz="1600" dirty="0" smtClean="0"/>
              <a:t>Tilton</a:t>
            </a:r>
            <a:r>
              <a:rPr lang="en-US" sz="1600" dirty="0"/>
              <a:t>, </a:t>
            </a:r>
            <a:r>
              <a:rPr lang="en-US" sz="1600" dirty="0" smtClean="0"/>
              <a:t>J.E. (2012). Material efﬁciency</a:t>
            </a:r>
            <a:r>
              <a:rPr lang="en-US" sz="1600" dirty="0"/>
              <a:t>: </a:t>
            </a:r>
            <a:r>
              <a:rPr lang="en-US" sz="1600" dirty="0" smtClean="0"/>
              <a:t>an economic perspective</a:t>
            </a:r>
            <a:r>
              <a:rPr lang="en-US" sz="1600" dirty="0"/>
              <a:t>. </a:t>
            </a:r>
            <a:r>
              <a:rPr lang="en-US" sz="1600" i="1" dirty="0" smtClean="0"/>
              <a:t>Resources</a:t>
            </a:r>
            <a:r>
              <a:rPr lang="en-US" sz="1600" i="1" dirty="0"/>
              <a:t>, </a:t>
            </a:r>
            <a:r>
              <a:rPr lang="en-US" sz="1600" i="1" dirty="0" smtClean="0"/>
              <a:t>Conservation and Recycling</a:t>
            </a:r>
            <a:r>
              <a:rPr lang="en-US" sz="1600" dirty="0" smtClean="0"/>
              <a:t> </a:t>
            </a:r>
            <a:r>
              <a:rPr lang="en-US" sz="1600" b="1" dirty="0"/>
              <a:t>61</a:t>
            </a:r>
            <a:r>
              <a:rPr lang="en-US" sz="1600" dirty="0"/>
              <a:t>, </a:t>
            </a:r>
            <a:r>
              <a:rPr lang="en-US" sz="1600" dirty="0" smtClean="0"/>
              <a:t>75-82.</a:t>
            </a:r>
          </a:p>
          <a:p>
            <a:r>
              <a:rPr lang="en-US" sz="1600" dirty="0" err="1"/>
              <a:t>Tietenberg</a:t>
            </a:r>
            <a:r>
              <a:rPr lang="en-US" sz="1600" dirty="0"/>
              <a:t>, T., Lewis, L</a:t>
            </a:r>
            <a:r>
              <a:rPr lang="en-US" sz="1600" dirty="0" smtClean="0"/>
              <a:t>. (2014). </a:t>
            </a:r>
            <a:r>
              <a:rPr lang="en-US" sz="1600" i="1" dirty="0"/>
              <a:t>Environmental </a:t>
            </a:r>
            <a:r>
              <a:rPr lang="en-US" sz="1600" i="1" dirty="0" smtClean="0"/>
              <a:t>Economics and </a:t>
            </a:r>
            <a:r>
              <a:rPr lang="en-US" sz="1600" i="1" dirty="0"/>
              <a:t>Policy</a:t>
            </a:r>
            <a:r>
              <a:rPr lang="en-US" sz="1600" dirty="0"/>
              <a:t>,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edition. (Pearson </a:t>
            </a:r>
            <a:r>
              <a:rPr lang="en-US" sz="1600" dirty="0"/>
              <a:t>Addison-Wesley, </a:t>
            </a:r>
            <a:r>
              <a:rPr lang="en-US" sz="1600" dirty="0" smtClean="0"/>
              <a:t>Boston).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67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491880" y="2304000"/>
            <a:ext cx="5382120" cy="1125000"/>
          </a:xfrm>
        </p:spPr>
        <p:txBody>
          <a:bodyPr/>
          <a:lstStyle/>
          <a:p>
            <a:r>
              <a:rPr lang="nl-BE" dirty="0" err="1" smtClean="0"/>
              <a:t>Thank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3491880" y="4419108"/>
            <a:ext cx="5382120" cy="1080000"/>
          </a:xfrm>
        </p:spPr>
        <p:txBody>
          <a:bodyPr/>
          <a:lstStyle/>
          <a:p>
            <a:r>
              <a:rPr lang="nl-BE" dirty="0" smtClean="0"/>
              <a:t>Contact:</a:t>
            </a:r>
            <a:br>
              <a:rPr lang="nl-BE" dirty="0" smtClean="0"/>
            </a:br>
            <a:r>
              <a:rPr lang="nl-BE" dirty="0" smtClean="0"/>
              <a:t>Johan.Eyckmans@kuleuven.be</a:t>
            </a:r>
            <a:br>
              <a:rPr lang="nl-BE" dirty="0" smtClean="0"/>
            </a:br>
            <a:r>
              <a:rPr lang="nl-BE" dirty="0" smtClean="0"/>
              <a:t>http</a:t>
            </a:r>
            <a:r>
              <a:rPr lang="nl-BE" dirty="0"/>
              <a:t>://feb.kuleuven.be/johan.eyckmans</a:t>
            </a:r>
          </a:p>
        </p:txBody>
      </p:sp>
    </p:spTree>
    <p:extLst>
      <p:ext uri="{BB962C8B-B14F-4D97-AF65-F5344CB8AC3E}">
        <p14:creationId xmlns:p14="http://schemas.microsoft.com/office/powerpoint/2010/main" val="2707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2.staticflickr.com/8/7164/6693394089_e2161ccd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37" y="3129573"/>
            <a:ext cx="764480" cy="10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ncrypted-tbn1.gstatic.com/images?q=tbn:ANd9GcQd-zA95FohSKbjJOvWDgaj4TRYJIMP8VlmH3dZpyGteD3GZ3n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07" y="3123173"/>
            <a:ext cx="701339" cy="9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clker.com/cliparts/j/I/z/n/y/X/recycling-symbol-outlin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93" y="3324959"/>
            <a:ext cx="691931" cy="90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72632" y="457941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Reuse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62125" y="406658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consumers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1190001"/>
            <a:ext cx="1595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/>
              <a:t>Raw</a:t>
            </a:r>
            <a:r>
              <a:rPr lang="nl-BE" dirty="0" smtClean="0"/>
              <a:t> </a:t>
            </a:r>
            <a:r>
              <a:rPr lang="nl-BE" dirty="0" err="1" smtClean="0"/>
              <a:t>material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producers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30246" y="510004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Recycle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97822" y="486549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Remanufacture</a:t>
            </a:r>
            <a:endParaRPr lang="en-US" dirty="0"/>
          </a:p>
        </p:txBody>
      </p:sp>
      <p:sp>
        <p:nvSpPr>
          <p:cNvPr id="22" name="U-Turn Arrow 21"/>
          <p:cNvSpPr/>
          <p:nvPr/>
        </p:nvSpPr>
        <p:spPr>
          <a:xfrm rot="10800000">
            <a:off x="4819171" y="4346290"/>
            <a:ext cx="2098505" cy="703869"/>
          </a:xfrm>
          <a:prstGeom prst="uturnArrow">
            <a:avLst>
              <a:gd name="adj1" fmla="val 8105"/>
              <a:gd name="adj2" fmla="val 15496"/>
              <a:gd name="adj3" fmla="val 15084"/>
              <a:gd name="adj4" fmla="val 36312"/>
              <a:gd name="adj5" fmla="val 8843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48" name="Group 2047"/>
          <p:cNvGrpSpPr>
            <a:grpSpLocks noChangeAspect="1"/>
          </p:cNvGrpSpPr>
          <p:nvPr/>
        </p:nvGrpSpPr>
        <p:grpSpPr>
          <a:xfrm>
            <a:off x="3378692" y="2625153"/>
            <a:ext cx="628808" cy="806001"/>
            <a:chOff x="5400862" y="2741490"/>
            <a:chExt cx="1418603" cy="1363764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400863" y="2741490"/>
              <a:ext cx="8546" cy="13637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400863" y="4105254"/>
              <a:ext cx="1418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409409" y="3276015"/>
              <a:ext cx="1255078" cy="4888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00862" y="2991081"/>
              <a:ext cx="1193120" cy="11141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>
            <a:grpSpLocks noChangeAspect="1"/>
          </p:cNvGrpSpPr>
          <p:nvPr/>
        </p:nvGrpSpPr>
        <p:grpSpPr>
          <a:xfrm>
            <a:off x="335516" y="3358269"/>
            <a:ext cx="681731" cy="873836"/>
            <a:chOff x="1039467" y="3026424"/>
            <a:chExt cx="1418603" cy="1363764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1039468" y="3026424"/>
              <a:ext cx="8546" cy="13637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039468" y="4390188"/>
              <a:ext cx="14186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39467" y="3870585"/>
              <a:ext cx="1255078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39467" y="3276015"/>
              <a:ext cx="1193120" cy="11141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6" name="Picture 8" descr="http://images.clipartpanda.com/fume-clipart-24774315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75" y="2732266"/>
            <a:ext cx="364709" cy="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liparts.co/cliparts/qiB/Ak6/qiBAk66a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04" y="4380058"/>
            <a:ext cx="655640" cy="5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U-Turn Arrow 52"/>
          <p:cNvSpPr/>
          <p:nvPr/>
        </p:nvSpPr>
        <p:spPr>
          <a:xfrm rot="10800000">
            <a:off x="2421713" y="4343946"/>
            <a:ext cx="4662846" cy="940760"/>
          </a:xfrm>
          <a:prstGeom prst="uturnArrow">
            <a:avLst>
              <a:gd name="adj1" fmla="val 7661"/>
              <a:gd name="adj2" fmla="val 15496"/>
              <a:gd name="adj3" fmla="val 15084"/>
              <a:gd name="adj4" fmla="val 36312"/>
              <a:gd name="adj5" fmla="val 1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U-Turn Arrow 53"/>
          <p:cNvSpPr/>
          <p:nvPr/>
        </p:nvSpPr>
        <p:spPr>
          <a:xfrm rot="10800000">
            <a:off x="611006" y="4349163"/>
            <a:ext cx="6704848" cy="1268989"/>
          </a:xfrm>
          <a:prstGeom prst="uturnArrow">
            <a:avLst>
              <a:gd name="adj1" fmla="val 5753"/>
              <a:gd name="adj2" fmla="val 15496"/>
              <a:gd name="adj3" fmla="val 15084"/>
              <a:gd name="adj4" fmla="val 36312"/>
              <a:gd name="adj5" fmla="val 1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74734" y="321275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End-of-life</a:t>
            </a:r>
            <a:endParaRPr lang="en-US" dirty="0"/>
          </a:p>
        </p:txBody>
      </p:sp>
      <p:pic>
        <p:nvPicPr>
          <p:cNvPr id="2060" name="Picture 12" descr="http://www.wpclipart.com/working/vehicles/dump_truck/dump_truck_unload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65" y="2888414"/>
            <a:ext cx="549778" cy="6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709259" y="2218107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Product </a:t>
            </a:r>
          </a:p>
          <a:p>
            <a:r>
              <a:rPr lang="nl-BE" dirty="0" smtClean="0"/>
              <a:t>market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24777" y="3159468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materials</a:t>
            </a:r>
            <a:r>
              <a:rPr lang="nl-BE" dirty="0" smtClean="0"/>
              <a:t> </a:t>
            </a:r>
          </a:p>
          <a:p>
            <a:r>
              <a:rPr lang="nl-BE" dirty="0" smtClean="0"/>
              <a:t>market</a:t>
            </a:r>
            <a:endParaRPr lang="en-US" dirty="0"/>
          </a:p>
        </p:txBody>
      </p:sp>
      <p:pic>
        <p:nvPicPr>
          <p:cNvPr id="63" name="Picture 8" descr="http://images.clipartpanda.com/fume-clipart-24774315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4" y="949757"/>
            <a:ext cx="364709" cy="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http://images.clipartpanda.com/fume-clipart-24774315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532" y="2380312"/>
            <a:ext cx="364709" cy="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http://images.clipartpanda.com/fume-clipart-24774315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04" y="2700824"/>
            <a:ext cx="364709" cy="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://images.clipartpanda.com/fume-clipart-24774315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907" y="3955429"/>
            <a:ext cx="364709" cy="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ight Arrow 67"/>
          <p:cNvSpPr/>
          <p:nvPr/>
        </p:nvSpPr>
        <p:spPr>
          <a:xfrm>
            <a:off x="7529195" y="3738472"/>
            <a:ext cx="769887" cy="113430"/>
          </a:xfrm>
          <a:prstGeom prst="rightArrow">
            <a:avLst>
              <a:gd name="adj1" fmla="val 5500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533155" y="331906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waste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963062" y="495310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incinerate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8335417" y="352924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landfill</a:t>
            </a:r>
            <a:endParaRPr lang="en-US" dirty="0"/>
          </a:p>
        </p:txBody>
      </p:sp>
      <p:pic>
        <p:nvPicPr>
          <p:cNvPr id="72" name="Picture 8" descr="http://images.clipartpanda.com/fume-clipart-24774315-sm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24" y="2640854"/>
            <a:ext cx="364709" cy="4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ight Arrow 55"/>
          <p:cNvSpPr/>
          <p:nvPr/>
        </p:nvSpPr>
        <p:spPr>
          <a:xfrm>
            <a:off x="3090285" y="3482363"/>
            <a:ext cx="1263276" cy="56507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1259632" y="3482363"/>
            <a:ext cx="710378" cy="49869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611006" y="2218107"/>
            <a:ext cx="250575" cy="892274"/>
          </a:xfrm>
          <a:prstGeom prst="downArrow">
            <a:avLst>
              <a:gd name="adj1" fmla="val 24421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5415693" y="3503730"/>
            <a:ext cx="1263276" cy="56285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234491" y="216413"/>
            <a:ext cx="5031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err="1" smtClean="0"/>
              <a:t>Circular</a:t>
            </a:r>
            <a:r>
              <a:rPr lang="nl-BE" sz="3200" dirty="0" smtClean="0"/>
              <a:t> </a:t>
            </a:r>
            <a:r>
              <a:rPr lang="nl-BE" sz="3200" dirty="0" err="1" smtClean="0"/>
              <a:t>economy</a:t>
            </a:r>
            <a:r>
              <a:rPr lang="nl-BE" sz="3200" dirty="0" smtClean="0"/>
              <a:t> </a:t>
            </a:r>
            <a:r>
              <a:rPr lang="nl-BE" sz="3200" dirty="0" smtClean="0"/>
              <a:t>model</a:t>
            </a:r>
          </a:p>
          <a:p>
            <a:pPr algn="ctr"/>
            <a:r>
              <a:rPr lang="nl-BE" sz="3200" dirty="0" smtClean="0"/>
              <a:t>= </a:t>
            </a:r>
            <a:r>
              <a:rPr lang="nl-BE" sz="3200" dirty="0" err="1" smtClean="0"/>
              <a:t>cradle</a:t>
            </a:r>
            <a:r>
              <a:rPr lang="nl-BE" sz="3200" dirty="0" smtClean="0"/>
              <a:t> </a:t>
            </a:r>
            <a:r>
              <a:rPr lang="nl-BE" sz="3200" dirty="0" err="1" smtClean="0"/>
              <a:t>to</a:t>
            </a:r>
            <a:r>
              <a:rPr lang="nl-BE" sz="3200" dirty="0" smtClean="0"/>
              <a:t> </a:t>
            </a:r>
            <a:r>
              <a:rPr lang="nl-BE" sz="3200" dirty="0" err="1" smtClean="0"/>
              <a:t>cradle</a:t>
            </a:r>
            <a:endParaRPr lang="en-US" sz="3200" dirty="0"/>
          </a:p>
        </p:txBody>
      </p:sp>
      <p:pic>
        <p:nvPicPr>
          <p:cNvPr id="55" name="Picture 4" descr="Image result for pictogram mine dumper tru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3" y="1548194"/>
            <a:ext cx="610430" cy="5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1864402" y="404743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producers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21372" y="5929388"/>
            <a:ext cx="491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See</a:t>
            </a:r>
            <a:r>
              <a:rPr lang="nl-BE" dirty="0"/>
              <a:t>: http://www.ellenmacarthurfoundation.org/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6" y="1080000"/>
            <a:ext cx="8082300" cy="43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350516" y="4941167"/>
            <a:ext cx="8712968" cy="13681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800" dirty="0" smtClean="0"/>
              <a:t>DMC = </a:t>
            </a:r>
            <a:r>
              <a:rPr lang="nl-BE" sz="1800" dirty="0" err="1" smtClean="0"/>
              <a:t>Domestic</a:t>
            </a:r>
            <a:r>
              <a:rPr lang="nl-BE" sz="1800" dirty="0" smtClean="0"/>
              <a:t> </a:t>
            </a:r>
            <a:r>
              <a:rPr lang="nl-BE" sz="1800" dirty="0" err="1" smtClean="0"/>
              <a:t>Material</a:t>
            </a:r>
            <a:r>
              <a:rPr lang="nl-BE" sz="1800" dirty="0" smtClean="0"/>
              <a:t> </a:t>
            </a:r>
            <a:r>
              <a:rPr lang="nl-BE" sz="1800" dirty="0" err="1" smtClean="0"/>
              <a:t>Consumption</a:t>
            </a:r>
            <a:r>
              <a:rPr lang="nl-BE" sz="1800" dirty="0" smtClean="0"/>
              <a:t> </a:t>
            </a:r>
            <a:r>
              <a:rPr lang="nl-BE" sz="1800" dirty="0" smtClean="0"/>
              <a:t>(</a:t>
            </a:r>
            <a:r>
              <a:rPr lang="nl-BE" sz="1800" dirty="0" err="1" smtClean="0"/>
              <a:t>tons</a:t>
            </a:r>
            <a:r>
              <a:rPr lang="nl-BE" sz="1800" dirty="0" smtClean="0"/>
              <a:t>)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(</a:t>
            </a:r>
            <a:r>
              <a:rPr lang="nl-BE" sz="1800" dirty="0" err="1" smtClean="0"/>
              <a:t>domestic</a:t>
            </a:r>
            <a:r>
              <a:rPr lang="nl-BE" sz="1800" dirty="0" smtClean="0"/>
              <a:t> </a:t>
            </a:r>
            <a:r>
              <a:rPr lang="nl-BE" sz="1800" dirty="0" err="1" smtClean="0"/>
              <a:t>extraction</a:t>
            </a:r>
            <a:r>
              <a:rPr lang="nl-BE" sz="1800" dirty="0" smtClean="0"/>
              <a:t> + </a:t>
            </a:r>
            <a:r>
              <a:rPr lang="nl-BE" sz="1800" dirty="0" err="1" smtClean="0"/>
              <a:t>imports</a:t>
            </a:r>
            <a:r>
              <a:rPr lang="nl-BE" sz="1800" dirty="0" smtClean="0"/>
              <a:t> – exports)</a:t>
            </a:r>
          </a:p>
          <a:p>
            <a:r>
              <a:rPr lang="nl-BE" sz="1800" dirty="0" smtClean="0"/>
              <a:t>Resource </a:t>
            </a:r>
            <a:r>
              <a:rPr lang="nl-BE" sz="1800" dirty="0" err="1" smtClean="0"/>
              <a:t>productivity</a:t>
            </a:r>
            <a:r>
              <a:rPr lang="nl-BE" sz="1800" dirty="0" smtClean="0"/>
              <a:t> = </a:t>
            </a:r>
            <a:r>
              <a:rPr lang="nl-BE" sz="1800" dirty="0" smtClean="0"/>
              <a:t>GDP/DMC =&gt; </a:t>
            </a:r>
            <a:r>
              <a:rPr lang="nl-BE" sz="1800" dirty="0" err="1" smtClean="0"/>
              <a:t>decoupling</a:t>
            </a:r>
            <a:r>
              <a:rPr lang="nl-BE" sz="1800" dirty="0" smtClean="0"/>
              <a:t>?</a:t>
            </a:r>
            <a:endParaRPr lang="nl-BE" sz="1800" dirty="0" smtClean="0"/>
          </a:p>
          <a:p>
            <a:r>
              <a:rPr lang="nl-BE" sz="1800" dirty="0" smtClean="0"/>
              <a:t>Source </a:t>
            </a:r>
            <a:r>
              <a:rPr lang="nl-BE" sz="1800" dirty="0" err="1" smtClean="0"/>
              <a:t>Eurostat</a:t>
            </a:r>
            <a:endParaRPr lang="nl-BE" sz="18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dirty="0" smtClean="0"/>
              <a:t>Resource efficiency </a:t>
            </a:r>
            <a:r>
              <a:rPr lang="nl-BE" dirty="0" smtClean="0"/>
              <a:t>EU </a:t>
            </a:r>
            <a:r>
              <a:rPr lang="nl-BE" dirty="0" err="1" smtClean="0"/>
              <a:t>increases</a:t>
            </a:r>
            <a:r>
              <a:rPr lang="nl-BE" dirty="0" smtClean="0"/>
              <a:t>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97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30" y="180000"/>
            <a:ext cx="8437558" cy="656712"/>
          </a:xfrm>
        </p:spPr>
        <p:txBody>
          <a:bodyPr/>
          <a:lstStyle/>
          <a:p>
            <a:r>
              <a:rPr lang="en-US" dirty="0" smtClean="0"/>
              <a:t>Resource scarcity</a:t>
            </a:r>
            <a:endParaRPr lang="en-US" dirty="0"/>
          </a:p>
        </p:txBody>
      </p:sp>
      <p:pic>
        <p:nvPicPr>
          <p:cNvPr id="3" name="Afbeelding 8" descr="grondstoffen leftovers_121110-page-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63"/>
          <a:stretch/>
        </p:blipFill>
        <p:spPr>
          <a:xfrm>
            <a:off x="1043608" y="941268"/>
            <a:ext cx="6336704" cy="53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prices </a:t>
            </a:r>
            <a:r>
              <a:rPr lang="en-US" dirty="0" smtClean="0"/>
              <a:t>go up and down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304585" cy="469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92" y="1268761"/>
            <a:ext cx="4923084" cy="4509238"/>
          </a:xfrm>
        </p:spPr>
        <p:txBody>
          <a:bodyPr/>
          <a:lstStyle/>
          <a:p>
            <a:r>
              <a:rPr lang="en-US" dirty="0" smtClean="0"/>
              <a:t>During </a:t>
            </a:r>
            <a:r>
              <a:rPr lang="en-US" dirty="0" smtClean="0"/>
              <a:t>mining and </a:t>
            </a:r>
            <a:r>
              <a:rPr lang="en-US" dirty="0" smtClean="0"/>
              <a:t>processing </a:t>
            </a:r>
            <a:br>
              <a:rPr lang="en-US" dirty="0" smtClean="0"/>
            </a:br>
            <a:r>
              <a:rPr lang="en-US" dirty="0" smtClean="0"/>
              <a:t>of raw </a:t>
            </a:r>
            <a:r>
              <a:rPr lang="en-US" dirty="0" smtClean="0"/>
              <a:t>materials:</a:t>
            </a:r>
            <a:endParaRPr lang="en-US" dirty="0" smtClean="0"/>
          </a:p>
          <a:p>
            <a:endParaRPr lang="en-US" dirty="0" smtClean="0"/>
          </a:p>
          <a:p>
            <a:endParaRPr lang="nl-BE" dirty="0" smtClean="0"/>
          </a:p>
          <a:p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d</a:t>
            </a:r>
            <a:r>
              <a:rPr lang="nl-BE" dirty="0" err="1" smtClean="0"/>
              <a:t>uring</a:t>
            </a:r>
            <a:r>
              <a:rPr lang="nl-BE" dirty="0" smtClean="0"/>
              <a:t> recycling:</a:t>
            </a:r>
          </a:p>
          <a:p>
            <a:endParaRPr lang="nl-BE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during </a:t>
            </a:r>
            <a:br>
              <a:rPr lang="en-US" dirty="0" smtClean="0"/>
            </a:br>
            <a:r>
              <a:rPr lang="en-US" dirty="0" smtClean="0"/>
              <a:t>end-of-life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</a:t>
            </a:r>
            <a:endParaRPr lang="en-US" dirty="0"/>
          </a:p>
        </p:txBody>
      </p:sp>
      <p:pic>
        <p:nvPicPr>
          <p:cNvPr id="23554" name="Picture 2" descr="http://img5.visualizeus.com/thumbs/66/a0/landscape,mining,pollution,redriver,river,water-66a033f9018d3b3a40cbe104dcddc084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74059"/>
            <a:ext cx="2952328" cy="18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lasallecounty.org/envsvcs/swe/landf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1128"/>
            <a:ext cx="2543243" cy="17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chef.bbci.co.uk/wwfeatures/624_351/images/live/p0/0y/hc/p00yhc5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3759"/>
            <a:ext cx="332836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817</TotalTime>
  <Words>1416</Words>
  <Application>Microsoft Office PowerPoint</Application>
  <PresentationFormat>On-screen Show (4:3)</PresentationFormat>
  <Paragraphs>277</Paragraphs>
  <Slides>42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Corporate-KU Leuven-Liggend-Achtergrond Wit</vt:lpstr>
      <vt:lpstr>Corporate-KU Leuven-Liggend-Achtergrond Wit en Watermerk</vt:lpstr>
      <vt:lpstr>Equation</vt:lpstr>
      <vt:lpstr>L’ économie circulaire  sous l’angle de l’économie  environnementale</vt:lpstr>
      <vt:lpstr>Outline</vt:lpstr>
      <vt:lpstr>Introduction</vt:lpstr>
      <vt:lpstr>PowerPoint Presentation</vt:lpstr>
      <vt:lpstr>PowerPoint Presentation</vt:lpstr>
      <vt:lpstr>PowerPoint Presentation</vt:lpstr>
      <vt:lpstr>Resource scarcity</vt:lpstr>
      <vt:lpstr>Resource prices go up and down</vt:lpstr>
      <vt:lpstr>Environmental impacts</vt:lpstr>
      <vt:lpstr>PowerPoint Presentation</vt:lpstr>
      <vt:lpstr>Why should authorities intervene?</vt:lpstr>
      <vt:lpstr>What is the ideal situation?</vt:lpstr>
      <vt:lpstr>Does the market deliver that?</vt:lpstr>
      <vt:lpstr>Main reason to intervene:  environmental externalities</vt:lpstr>
      <vt:lpstr>Environmental externalities</vt:lpstr>
      <vt:lpstr>Other reasons to intervene:  asymmetric information</vt:lpstr>
      <vt:lpstr>Other reasons to intervene:  technological externalities</vt:lpstr>
      <vt:lpstr>Other reasons to intervene:  strategic behaviour in materials’ markets</vt:lpstr>
      <vt:lpstr>Rare earth metals</vt:lpstr>
      <vt:lpstr>Conclusion: need for public intervention?</vt:lpstr>
      <vt:lpstr>Policy interventions</vt:lpstr>
      <vt:lpstr>What policy instruments to be used?</vt:lpstr>
      <vt:lpstr>ECO TAXES</vt:lpstr>
      <vt:lpstr>Idea behind eco taxes</vt:lpstr>
      <vt:lpstr>Eco taxes internalizing externalities</vt:lpstr>
      <vt:lpstr>Irish levy on plastic bags (2002)</vt:lpstr>
      <vt:lpstr>Landfill taxes in Europe</vt:lpstr>
      <vt:lpstr>Evolving EU waste taxation policies</vt:lpstr>
      <vt:lpstr>Extended producer responsibility</vt:lpstr>
      <vt:lpstr>Extended Producer Responsibility</vt:lpstr>
      <vt:lpstr>EPR schematically</vt:lpstr>
      <vt:lpstr>EPR schematically</vt:lpstr>
      <vt:lpstr>Example: packaging waste</vt:lpstr>
      <vt:lpstr>EPR: FostPlus</vt:lpstr>
      <vt:lpstr>Spent batteries</vt:lpstr>
      <vt:lpstr>EPR: bebat</vt:lpstr>
      <vt:lpstr>EPR: cars</vt:lpstr>
      <vt:lpstr>EPR: cars</vt:lpstr>
      <vt:lpstr>EPR as policy instrument</vt:lpstr>
      <vt:lpstr>Conclusion</vt:lpstr>
      <vt:lpstr>References</vt:lpstr>
      <vt:lpstr>Thank you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Eyckmans, Johan</cp:lastModifiedBy>
  <cp:revision>96</cp:revision>
  <dcterms:created xsi:type="dcterms:W3CDTF">2012-07-10T07:57:57Z</dcterms:created>
  <dcterms:modified xsi:type="dcterms:W3CDTF">2015-11-23T16:30:02Z</dcterms:modified>
</cp:coreProperties>
</file>