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ZLUK Tomasz" initials="KT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763" autoAdjust="0"/>
  </p:normalViewPr>
  <p:slideViewPr>
    <p:cSldViewPr>
      <p:cViewPr varScale="1">
        <p:scale>
          <a:sx n="89" d="100"/>
          <a:sy n="89" d="100"/>
        </p:scale>
        <p:origin x="-163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0A030-2CEB-4677-96ED-49E9D1FA16BE}" type="datetimeFigureOut">
              <a:rPr lang="en-GB" smtClean="0"/>
              <a:t>23/11/2015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EB4F5-F5B1-4D3D-951B-F4BF2915E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79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Premier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résultat: en moyenne, des politiques environnementales plus sévères n’affectent pas la productivité des entreprises.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Résultats d’un papier qui utilise un indice qui calcule la sévérité des politiques environnementales par pays (donc, on a pour chaque pays de l’OCDE un score qui capture la sévérité de politiques environnementales)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graphique montre les estimations de régressions de cet indice sur la productivité (au niveau de l’industrie et au niveau des firmes).  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a séparé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l’échantillon entre industries/firmes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haute/basse productivité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trouve un effet positif (négatif) d’une augmentation des standards environnementaux pour les entreprises de haute (basse) productivité 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Une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possible explication est que le durcissement des standards environnementaux incitent les entreprises à innover mais ce sont uniquement les entreprises les plus productives qui y arrivent (parce qu’elles accès à plus de capital, parce qu’elles sont habituées à innover pour avoir investi en R&amp;D depuis longtemps,…)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84861-4D89-4F03-A591-A1F8478AE91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931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Résultats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d’un autre papier empirique qui fait des régressions de l’indice EPS sur les exportations ou la valeur ajoutée domestique dans les importations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a séparé les firmes selon leur intensité de pollution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exportations des firmes les plus polluantes sont affectées négativement et le contraire se produit pour les entreprises les moins polluantes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Donc, en moyenne, un durcissement de la législation environnementales n’affecte pas le commerce extérieur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NOTE: intensité de pollution est calculée comme le ratio pollution/valeur ajoutée (soit de l’industrie soit de la firme). Le niveau de pollution est calculé pour 7 polluants différents.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84861-4D89-4F03-A591-A1F8478AE91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626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 smtClean="0"/>
              <a:t>Axe des y: Indicateur</a:t>
            </a:r>
            <a:r>
              <a:rPr lang="fr-FR" baseline="0" dirty="0" smtClean="0"/>
              <a:t> EPS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smtClean="0"/>
              <a:t>Axe des x: Indicateur qui mesure la perception des entrepreneurs quant à la </a:t>
            </a:r>
            <a:r>
              <a:rPr lang="fr-FR" baseline="0" dirty="0" smtClean="0"/>
              <a:t>discrimination des </a:t>
            </a:r>
            <a:r>
              <a:rPr lang="fr-FR" baseline="0" dirty="0" smtClean="0"/>
              <a:t>politiques </a:t>
            </a:r>
            <a:r>
              <a:rPr lang="fr-FR" baseline="0" dirty="0" smtClean="0"/>
              <a:t>environnementales entre les nouvelles et anciennes entreprises</a:t>
            </a:r>
            <a:endParaRPr lang="fr-FR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smtClean="0"/>
              <a:t>Chaque point représente un pays membre de l’OCDE ou un pays BRICS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smtClean="0"/>
              <a:t>Il n’y a pas d’association entre ces deux variables ce qui veut dire que certains pays réussissent à imposer de critères environnementaux élevés sans pour </a:t>
            </a:r>
            <a:r>
              <a:rPr lang="fr-FR" baseline="0" dirty="0" smtClean="0"/>
              <a:t>autant discriminer les entrants potentiels (en octroyant des règles plus légères pour les </a:t>
            </a:r>
            <a:r>
              <a:rPr lang="fr-FR" baseline="0" smtClean="0"/>
              <a:t>anciennes entreprises).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EB4F5-F5B1-4D3D-951B-F4BF2915E6A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024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 smtClean="0"/>
              <a:t>Un autre point</a:t>
            </a:r>
            <a:r>
              <a:rPr lang="fr-FR" baseline="0" dirty="0" smtClean="0"/>
              <a:t> fondamental pour réussir à réconcilier environnement et croissance est la coordination des politiques environnementales avec les autres politiques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smtClean="0"/>
              <a:t>De nombreuses améliorations en Belgique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smtClean="0"/>
              <a:t>Un exemple évident est les subsides que reçoivent les voitures de société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84861-4D89-4F03-A591-A1F8478AE91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411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AD43266-A9D3-4B0B-9C46-48CCEC4EDA7E}" type="datetime1">
              <a:rPr lang="en-GB" smtClean="0"/>
              <a:t>23/11/2015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9144B1DB-EE07-4B46-84AF-D33AF14C1823}" type="datetime1">
              <a:rPr lang="en-GB" smtClean="0"/>
              <a:t>23/11/2015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8F0B9DD1-D42F-4750-9393-989D76A8F70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327DA14-AEC5-4BCC-8683-4B9A884B70E4}" type="datetime1">
              <a:rPr lang="en-GB" smtClean="0"/>
              <a:t>23/11/2015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8F0B9DD1-D42F-4750-9393-989D76A8F70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  <a:endParaRPr lang="en-US" dirty="0" smtClean="0"/>
          </a:p>
          <a:p>
            <a:pPr lvl="1" eaLnBrk="1" latinLnBrk="0" hangingPunct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 eaLnBrk="1" latinLnBrk="0" hangingPunct="1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 eaLnBrk="1" latinLnBrk="0" hangingPunct="1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 eaLnBrk="1" latinLnBrk="0" hangingPunct="1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F70B695E-0EE3-4199-82DE-5219CFB00AC9}" type="datetime1">
              <a:rPr lang="en-GB" smtClean="0"/>
              <a:t>23/11/2015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D059852D-0C72-4FCF-9FEB-3EC3CC0C0C9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titre</a:t>
            </a:r>
            <a:br>
              <a:rPr lang="fr-FR" dirty="0" smtClean="0"/>
            </a:br>
            <a:r>
              <a:rPr lang="fr-FR" dirty="0" smtClean="0"/>
              <a:t>Le titre peut-être étendu sur deux lignes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64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5ECA0A30-97BC-466F-AB3C-B21CD60FFE8E}" type="datetime1">
              <a:rPr lang="en-GB" smtClean="0"/>
              <a:t>23/11/2015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8F0B9DD1-D42F-4750-9393-989D76A8F70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4077072"/>
            <a:ext cx="6300000" cy="12672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can we reconcile green and growth? Green growth strategy, experiences and evidence.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589240"/>
            <a:ext cx="6300000" cy="352800"/>
          </a:xfrm>
        </p:spPr>
        <p:txBody>
          <a:bodyPr/>
          <a:lstStyle/>
          <a:p>
            <a:pPr algn="ctr"/>
            <a:r>
              <a:rPr lang="fr-FR" dirty="0" smtClean="0"/>
              <a:t>Grégoire </a:t>
            </a:r>
            <a:r>
              <a:rPr lang="fr-FR" dirty="0" err="1" smtClean="0"/>
              <a:t>Garsous</a:t>
            </a:r>
            <a:r>
              <a:rPr lang="fr-FR" dirty="0" smtClean="0"/>
              <a:t> </a:t>
            </a:r>
            <a:r>
              <a:rPr lang="fr-FR" smtClean="0"/>
              <a:t>(OECD)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88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challenges of green </a:t>
            </a:r>
            <a:r>
              <a:rPr lang="fr-FR" dirty="0" err="1"/>
              <a:t>growth</a:t>
            </a:r>
            <a:r>
              <a:rPr lang="fr-FR" dirty="0"/>
              <a:t> in </a:t>
            </a:r>
            <a:r>
              <a:rPr lang="fr-FR" dirty="0" err="1" smtClean="0"/>
              <a:t>Belgium</a:t>
            </a:r>
            <a:r>
              <a:rPr lang="fr-FR" dirty="0" smtClean="0"/>
              <a:t>: coordination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8000" y="1602000"/>
            <a:ext cx="8218800" cy="4923344"/>
          </a:xfrm>
        </p:spPr>
        <p:txBody>
          <a:bodyPr/>
          <a:lstStyle/>
          <a:p>
            <a:r>
              <a:rPr lang="en-GB" dirty="0" smtClean="0"/>
              <a:t>High “subsidies” have increased CO2 emissions of transport (OECD, 2013)</a:t>
            </a:r>
          </a:p>
        </p:txBody>
      </p:sp>
      <p:pic>
        <p:nvPicPr>
          <p:cNvPr id="1026" name="Picture 2" descr="\\FS-CH-1.main.oecd.org\Users2\Garsous_G\Desktop\Projects\congrès des économistes 2015\Grap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18953"/>
            <a:ext cx="5810250" cy="421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59852D-0C72-4FCF-9FEB-3EC3CC0C0C9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77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Congestion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a coordination </a:t>
            </a:r>
            <a:r>
              <a:rPr lang="fr-FR" dirty="0" err="1" smtClean="0"/>
              <a:t>failure</a:t>
            </a:r>
            <a:r>
              <a:rPr lang="fr-FR" dirty="0" smtClean="0"/>
              <a:t> </a:t>
            </a:r>
            <a:r>
              <a:rPr lang="fr-FR" dirty="0" err="1" smtClean="0"/>
              <a:t>among</a:t>
            </a:r>
            <a:r>
              <a:rPr lang="fr-FR" dirty="0" smtClean="0"/>
              <a:t> </a:t>
            </a:r>
            <a:r>
              <a:rPr lang="fr-FR" dirty="0" err="1" smtClean="0"/>
              <a:t>regions</a:t>
            </a:r>
            <a:r>
              <a:rPr lang="fr-FR" dirty="0" smtClean="0"/>
              <a:t> in </a:t>
            </a:r>
            <a:r>
              <a:rPr lang="fr-FR" dirty="0" err="1" smtClean="0"/>
              <a:t>Belgium</a:t>
            </a:r>
            <a:endParaRPr lang="fr-FR" dirty="0" smtClean="0"/>
          </a:p>
          <a:p>
            <a:r>
              <a:rPr lang="fr-FR" dirty="0" smtClean="0"/>
              <a:t>Brussels area </a:t>
            </a:r>
            <a:r>
              <a:rPr lang="fr-FR" dirty="0" err="1" smtClean="0"/>
              <a:t>bears</a:t>
            </a:r>
            <a:r>
              <a:rPr lang="fr-FR" dirty="0" smtClean="0"/>
              <a:t> the </a:t>
            </a:r>
            <a:r>
              <a:rPr lang="fr-FR" dirty="0" err="1" smtClean="0"/>
              <a:t>costs</a:t>
            </a:r>
            <a:r>
              <a:rPr lang="fr-FR" dirty="0" smtClean="0"/>
              <a:t> of </a:t>
            </a:r>
            <a:r>
              <a:rPr lang="fr-FR" dirty="0" err="1" smtClean="0"/>
              <a:t>suburban</a:t>
            </a:r>
            <a:r>
              <a:rPr lang="fr-FR" dirty="0" smtClean="0"/>
              <a:t> </a:t>
            </a:r>
            <a:r>
              <a:rPr lang="fr-FR" dirty="0" err="1" smtClean="0"/>
              <a:t>commuting</a:t>
            </a:r>
            <a:endParaRPr lang="fr-FR" dirty="0" smtClean="0"/>
          </a:p>
          <a:p>
            <a:r>
              <a:rPr lang="fr-FR" dirty="0" err="1" smtClean="0"/>
              <a:t>Other</a:t>
            </a:r>
            <a:r>
              <a:rPr lang="fr-FR" dirty="0" smtClean="0"/>
              <a:t> coordination </a:t>
            </a:r>
            <a:r>
              <a:rPr lang="fr-FR" dirty="0" err="1" smtClean="0"/>
              <a:t>failures</a:t>
            </a:r>
            <a:r>
              <a:rPr lang="fr-FR" dirty="0" smtClean="0"/>
              <a:t>, </a:t>
            </a:r>
            <a:r>
              <a:rPr lang="fr-FR" dirty="0" err="1" smtClean="0"/>
              <a:t>e.g</a:t>
            </a:r>
            <a:r>
              <a:rPr lang="fr-FR" dirty="0" smtClean="0"/>
              <a:t>. the </a:t>
            </a:r>
            <a:r>
              <a:rPr lang="fr-FR" dirty="0" err="1" smtClean="0"/>
              <a:t>strategy</a:t>
            </a:r>
            <a:r>
              <a:rPr lang="fr-FR" dirty="0" smtClean="0"/>
              <a:t> for </a:t>
            </a:r>
            <a:r>
              <a:rPr lang="fr-FR" dirty="0" err="1" smtClean="0"/>
              <a:t>development</a:t>
            </a:r>
            <a:r>
              <a:rPr lang="fr-FR" dirty="0" smtClean="0"/>
              <a:t> of </a:t>
            </a:r>
            <a:r>
              <a:rPr lang="fr-FR" dirty="0" err="1" smtClean="0"/>
              <a:t>renewables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challenges of green </a:t>
            </a:r>
            <a:r>
              <a:rPr lang="fr-FR" dirty="0" err="1"/>
              <a:t>growth</a:t>
            </a:r>
            <a:r>
              <a:rPr lang="fr-FR" dirty="0"/>
              <a:t> in </a:t>
            </a:r>
            <a:r>
              <a:rPr lang="fr-FR" dirty="0" err="1"/>
              <a:t>Belgium</a:t>
            </a:r>
            <a:r>
              <a:rPr lang="fr-FR" dirty="0"/>
              <a:t>: coordination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59852D-0C72-4FCF-9FEB-3EC3CC0C0C9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72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Green </a:t>
            </a:r>
            <a:r>
              <a:rPr lang="fr-FR" dirty="0" err="1" smtClean="0"/>
              <a:t>growth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possible</a:t>
            </a:r>
          </a:p>
          <a:p>
            <a:r>
              <a:rPr lang="fr-FR" dirty="0" err="1" smtClean="0"/>
              <a:t>However</a:t>
            </a:r>
            <a:r>
              <a:rPr lang="fr-FR" dirty="0" smtClean="0"/>
              <a:t>, </a:t>
            </a:r>
            <a:r>
              <a:rPr lang="fr-FR" dirty="0" err="1" smtClean="0"/>
              <a:t>policies</a:t>
            </a:r>
            <a:r>
              <a:rPr lang="fr-FR" dirty="0" smtClean="0"/>
              <a:t> design </a:t>
            </a:r>
            <a:r>
              <a:rPr lang="fr-FR" dirty="0" err="1" smtClean="0"/>
              <a:t>matters</a:t>
            </a:r>
            <a:r>
              <a:rPr lang="fr-FR" dirty="0" smtClean="0"/>
              <a:t> a lot</a:t>
            </a:r>
          </a:p>
          <a:p>
            <a:r>
              <a:rPr lang="fr-FR" dirty="0" err="1" smtClean="0"/>
              <a:t>Competition</a:t>
            </a:r>
            <a:r>
              <a:rPr lang="fr-FR" dirty="0" smtClean="0"/>
              <a:t> and </a:t>
            </a:r>
            <a:r>
              <a:rPr lang="fr-FR" dirty="0" err="1" smtClean="0"/>
              <a:t>flexibility</a:t>
            </a:r>
            <a:r>
              <a:rPr lang="fr-FR" dirty="0" smtClean="0"/>
              <a:t> to </a:t>
            </a:r>
            <a:r>
              <a:rPr lang="fr-FR" dirty="0" err="1" smtClean="0"/>
              <a:t>facilitate</a:t>
            </a:r>
            <a:r>
              <a:rPr lang="fr-FR" dirty="0" smtClean="0"/>
              <a:t> </a:t>
            </a:r>
            <a:r>
              <a:rPr lang="fr-FR" dirty="0" err="1" smtClean="0"/>
              <a:t>adjustment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innovation, adoption, </a:t>
            </a:r>
            <a:r>
              <a:rPr lang="fr-FR" dirty="0" err="1" smtClean="0"/>
              <a:t>dynamism</a:t>
            </a:r>
            <a:endParaRPr lang="fr-FR" dirty="0" smtClean="0"/>
          </a:p>
          <a:p>
            <a:r>
              <a:rPr lang="fr-FR" dirty="0" smtClean="0"/>
              <a:t>Social </a:t>
            </a:r>
            <a:r>
              <a:rPr lang="fr-FR" dirty="0" err="1" smtClean="0"/>
              <a:t>policies</a:t>
            </a:r>
            <a:r>
              <a:rPr lang="fr-FR" dirty="0" smtClean="0"/>
              <a:t> to </a:t>
            </a:r>
            <a:r>
              <a:rPr lang="fr-FR" dirty="0" err="1" smtClean="0"/>
              <a:t>smooth</a:t>
            </a:r>
            <a:r>
              <a:rPr lang="fr-FR" dirty="0" smtClean="0"/>
              <a:t> </a:t>
            </a:r>
            <a:r>
              <a:rPr lang="fr-FR" dirty="0" err="1" smtClean="0"/>
              <a:t>adjustment</a:t>
            </a:r>
            <a:endParaRPr lang="fr-FR" dirty="0" smtClean="0"/>
          </a:p>
          <a:p>
            <a:r>
              <a:rPr lang="fr-FR" dirty="0" smtClean="0"/>
              <a:t>Coordination crucial for efficient </a:t>
            </a:r>
            <a:r>
              <a:rPr lang="fr-FR" dirty="0" err="1" smtClean="0"/>
              <a:t>policies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Concluding</a:t>
            </a:r>
            <a:r>
              <a:rPr lang="fr-FR" dirty="0" smtClean="0"/>
              <a:t> </a:t>
            </a:r>
            <a:r>
              <a:rPr lang="fr-FR" dirty="0" err="1" smtClean="0"/>
              <a:t>remarks</a:t>
            </a:r>
            <a:r>
              <a:rPr lang="fr-FR" dirty="0" smtClean="0"/>
              <a:t>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59852D-0C72-4FCF-9FEB-3EC3CC0C0C9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23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/>
              <a:t>OECD (2015): « The </a:t>
            </a:r>
            <a:r>
              <a:rPr lang="fr-FR" dirty="0" err="1"/>
              <a:t>economic</a:t>
            </a:r>
            <a:r>
              <a:rPr lang="fr-FR" dirty="0"/>
              <a:t> </a:t>
            </a:r>
            <a:r>
              <a:rPr lang="fr-FR" dirty="0" err="1"/>
              <a:t>consequences</a:t>
            </a:r>
            <a:r>
              <a:rPr lang="fr-FR" dirty="0"/>
              <a:t> of </a:t>
            </a:r>
            <a:r>
              <a:rPr lang="fr-FR" dirty="0" err="1"/>
              <a:t>climate</a:t>
            </a:r>
            <a:r>
              <a:rPr lang="fr-FR" dirty="0"/>
              <a:t> </a:t>
            </a:r>
            <a:r>
              <a:rPr lang="fr-FR" dirty="0" smtClean="0"/>
              <a:t>change, » </a:t>
            </a:r>
            <a:r>
              <a:rPr lang="fr-FR" dirty="0"/>
              <a:t>OECD </a:t>
            </a:r>
            <a:r>
              <a:rPr lang="fr-FR" dirty="0" err="1" smtClean="0"/>
              <a:t>Publishing</a:t>
            </a:r>
            <a:endParaRPr lang="fr-FR" dirty="0" smtClean="0"/>
          </a:p>
          <a:p>
            <a:r>
              <a:rPr lang="fr-FR" dirty="0" smtClean="0"/>
              <a:t>OECD (2014): « The </a:t>
            </a:r>
            <a:r>
              <a:rPr lang="fr-FR" dirty="0" err="1" smtClean="0"/>
              <a:t>costs</a:t>
            </a:r>
            <a:r>
              <a:rPr lang="fr-FR" dirty="0" smtClean="0"/>
              <a:t> of air pollution: </a:t>
            </a:r>
            <a:r>
              <a:rPr lang="fr-FR" dirty="0" err="1" smtClean="0"/>
              <a:t>health</a:t>
            </a:r>
            <a:r>
              <a:rPr lang="fr-FR" dirty="0" smtClean="0"/>
              <a:t> impacts of road transport, » OECD </a:t>
            </a:r>
            <a:r>
              <a:rPr lang="fr-FR" dirty="0" err="1" smtClean="0"/>
              <a:t>Publishing</a:t>
            </a:r>
            <a:endParaRPr lang="fr-FR" dirty="0" smtClean="0"/>
          </a:p>
          <a:p>
            <a:r>
              <a:rPr lang="fr-FR" dirty="0" smtClean="0"/>
              <a:t>OECD (2013): « </a:t>
            </a:r>
            <a:r>
              <a:rPr lang="en-US" dirty="0" smtClean="0"/>
              <a:t>Better </a:t>
            </a:r>
            <a:r>
              <a:rPr lang="en-US" dirty="0"/>
              <a:t>use of infrastructures to reduce environmental and congestion </a:t>
            </a:r>
            <a:r>
              <a:rPr lang="en-US" dirty="0" smtClean="0"/>
              <a:t>costs,</a:t>
            </a:r>
            <a:r>
              <a:rPr lang="fr-FR" dirty="0"/>
              <a:t> »</a:t>
            </a:r>
            <a:r>
              <a:rPr lang="en-US" dirty="0" smtClean="0"/>
              <a:t> </a:t>
            </a:r>
            <a:r>
              <a:rPr lang="en-US" dirty="0"/>
              <a:t>in OECD Economic Surveys: Belgium 2013, OECD Publishing</a:t>
            </a:r>
            <a:endParaRPr lang="fr-FR" dirty="0" smtClean="0"/>
          </a:p>
          <a:p>
            <a:r>
              <a:rPr lang="fr-FR" dirty="0" err="1" smtClean="0"/>
              <a:t>Albrizio</a:t>
            </a:r>
            <a:r>
              <a:rPr lang="fr-FR" dirty="0" smtClean="0"/>
              <a:t>, S., T. </a:t>
            </a:r>
            <a:r>
              <a:rPr lang="fr-FR" dirty="0" err="1" smtClean="0"/>
              <a:t>Kozluk</a:t>
            </a:r>
            <a:r>
              <a:rPr lang="fr-FR" dirty="0" smtClean="0"/>
              <a:t> and V. </a:t>
            </a:r>
            <a:r>
              <a:rPr lang="fr-FR" dirty="0" err="1" smtClean="0"/>
              <a:t>Zipperer</a:t>
            </a:r>
            <a:r>
              <a:rPr lang="fr-FR" dirty="0" smtClean="0"/>
              <a:t> (2014): « Do </a:t>
            </a:r>
            <a:r>
              <a:rPr lang="fr-FR" dirty="0" err="1" smtClean="0"/>
              <a:t>environmental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r>
              <a:rPr lang="fr-FR" dirty="0" smtClean="0"/>
              <a:t> </a:t>
            </a:r>
            <a:r>
              <a:rPr lang="fr-FR" dirty="0" err="1" smtClean="0"/>
              <a:t>matter</a:t>
            </a:r>
            <a:r>
              <a:rPr lang="fr-FR" dirty="0" smtClean="0"/>
              <a:t> for </a:t>
            </a:r>
            <a:r>
              <a:rPr lang="fr-FR" dirty="0" err="1" smtClean="0"/>
              <a:t>productivity</a:t>
            </a:r>
            <a:r>
              <a:rPr lang="fr-FR" dirty="0" smtClean="0"/>
              <a:t> </a:t>
            </a:r>
            <a:r>
              <a:rPr lang="fr-FR" dirty="0" err="1" smtClean="0"/>
              <a:t>growth</a:t>
            </a:r>
            <a:r>
              <a:rPr lang="fr-FR" dirty="0" smtClean="0"/>
              <a:t>? Insights </a:t>
            </a:r>
            <a:r>
              <a:rPr lang="fr-FR" dirty="0" err="1" smtClean="0"/>
              <a:t>from</a:t>
            </a:r>
            <a:r>
              <a:rPr lang="fr-FR" dirty="0" smtClean="0"/>
              <a:t> new cross-country </a:t>
            </a:r>
            <a:r>
              <a:rPr lang="fr-FR" dirty="0" err="1" smtClean="0"/>
              <a:t>measures</a:t>
            </a:r>
            <a:r>
              <a:rPr lang="fr-FR" dirty="0" smtClean="0"/>
              <a:t> of </a:t>
            </a:r>
            <a:r>
              <a:rPr lang="fr-FR" dirty="0" err="1" smtClean="0"/>
              <a:t>environmental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r>
              <a:rPr lang="fr-FR" dirty="0" smtClean="0"/>
              <a:t>, » OECD </a:t>
            </a:r>
            <a:r>
              <a:rPr lang="fr-FR" dirty="0" err="1" smtClean="0"/>
              <a:t>Economics</a:t>
            </a:r>
            <a:r>
              <a:rPr lang="fr-FR" dirty="0" smtClean="0"/>
              <a:t> </a:t>
            </a:r>
            <a:r>
              <a:rPr lang="fr-FR" dirty="0" err="1" smtClean="0"/>
              <a:t>Department</a:t>
            </a:r>
            <a:r>
              <a:rPr lang="fr-FR" dirty="0" smtClean="0"/>
              <a:t> </a:t>
            </a:r>
            <a:r>
              <a:rPr lang="fr-FR" dirty="0" err="1" smtClean="0"/>
              <a:t>Working</a:t>
            </a:r>
            <a:r>
              <a:rPr lang="fr-FR" dirty="0" smtClean="0"/>
              <a:t> </a:t>
            </a:r>
            <a:r>
              <a:rPr lang="fr-FR" dirty="0" err="1" smtClean="0"/>
              <a:t>Papers</a:t>
            </a:r>
            <a:r>
              <a:rPr lang="fr-FR" dirty="0" smtClean="0"/>
              <a:t>, No. 1776, OECD </a:t>
            </a:r>
            <a:r>
              <a:rPr lang="fr-FR" dirty="0" err="1" smtClean="0"/>
              <a:t>Publishing</a:t>
            </a:r>
            <a:endParaRPr lang="fr-FR" dirty="0" smtClean="0"/>
          </a:p>
          <a:p>
            <a:r>
              <a:rPr lang="fr-FR" dirty="0" smtClean="0"/>
              <a:t>T. </a:t>
            </a:r>
            <a:r>
              <a:rPr lang="fr-FR" dirty="0" err="1" smtClean="0"/>
              <a:t>Kozluk</a:t>
            </a:r>
            <a:r>
              <a:rPr lang="fr-FR" dirty="0" smtClean="0"/>
              <a:t> and V. </a:t>
            </a:r>
            <a:r>
              <a:rPr lang="fr-FR" dirty="0" err="1" smtClean="0"/>
              <a:t>Zipperer</a:t>
            </a:r>
            <a:r>
              <a:rPr lang="fr-FR" dirty="0" smtClean="0"/>
              <a:t> (2014): « </a:t>
            </a:r>
            <a:r>
              <a:rPr lang="fr-FR" dirty="0" err="1" smtClean="0"/>
              <a:t>Environmental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r>
              <a:rPr lang="fr-FR" dirty="0" smtClean="0"/>
              <a:t> and </a:t>
            </a:r>
            <a:r>
              <a:rPr lang="fr-FR" dirty="0" err="1" smtClean="0"/>
              <a:t>Productivity</a:t>
            </a:r>
            <a:r>
              <a:rPr lang="fr-FR" dirty="0" smtClean="0"/>
              <a:t> </a:t>
            </a:r>
            <a:r>
              <a:rPr lang="fr-FR" dirty="0" err="1" smtClean="0"/>
              <a:t>Growth</a:t>
            </a:r>
            <a:r>
              <a:rPr lang="fr-FR" dirty="0" smtClean="0"/>
              <a:t>: a </a:t>
            </a:r>
            <a:r>
              <a:rPr lang="fr-FR" dirty="0" err="1" smtClean="0"/>
              <a:t>critical</a:t>
            </a:r>
            <a:r>
              <a:rPr lang="fr-FR" dirty="0" smtClean="0"/>
              <a:t> </a:t>
            </a:r>
            <a:r>
              <a:rPr lang="fr-FR" dirty="0" err="1" smtClean="0"/>
              <a:t>review</a:t>
            </a:r>
            <a:r>
              <a:rPr lang="fr-FR" dirty="0"/>
              <a:t> </a:t>
            </a:r>
            <a:r>
              <a:rPr lang="fr-FR" dirty="0" smtClean="0"/>
              <a:t>of </a:t>
            </a:r>
            <a:r>
              <a:rPr lang="fr-FR" dirty="0" err="1" smtClean="0"/>
              <a:t>empirical</a:t>
            </a:r>
            <a:r>
              <a:rPr lang="fr-FR" dirty="0" smtClean="0"/>
              <a:t> </a:t>
            </a:r>
            <a:r>
              <a:rPr lang="fr-FR" dirty="0" err="1" smtClean="0"/>
              <a:t>findings</a:t>
            </a:r>
            <a:r>
              <a:rPr lang="fr-FR" dirty="0" smtClean="0"/>
              <a:t>, » OECD </a:t>
            </a:r>
            <a:r>
              <a:rPr lang="fr-FR" dirty="0" err="1" smtClean="0"/>
              <a:t>Economics</a:t>
            </a:r>
            <a:r>
              <a:rPr lang="fr-FR" dirty="0" smtClean="0"/>
              <a:t> </a:t>
            </a:r>
            <a:r>
              <a:rPr lang="fr-FR" dirty="0" err="1" smtClean="0"/>
              <a:t>Department</a:t>
            </a:r>
            <a:r>
              <a:rPr lang="fr-FR" dirty="0" smtClean="0"/>
              <a:t> </a:t>
            </a:r>
            <a:r>
              <a:rPr lang="fr-FR" dirty="0" err="1" smtClean="0"/>
              <a:t>Working</a:t>
            </a:r>
            <a:r>
              <a:rPr lang="fr-FR" dirty="0" smtClean="0"/>
              <a:t> </a:t>
            </a:r>
            <a:r>
              <a:rPr lang="fr-FR" dirty="0" err="1" smtClean="0"/>
              <a:t>Papers</a:t>
            </a:r>
            <a:r>
              <a:rPr lang="fr-FR" dirty="0" smtClean="0"/>
              <a:t>, No. 1096, OECD </a:t>
            </a:r>
            <a:r>
              <a:rPr lang="fr-FR" dirty="0" err="1" smtClean="0"/>
              <a:t>Publishing</a:t>
            </a:r>
            <a:endParaRPr lang="fr-FR" dirty="0" smtClean="0"/>
          </a:p>
          <a:p>
            <a:r>
              <a:rPr lang="fr-FR" dirty="0" smtClean="0"/>
              <a:t>T. </a:t>
            </a:r>
            <a:r>
              <a:rPr lang="fr-FR" dirty="0" err="1" smtClean="0"/>
              <a:t>Kozluk</a:t>
            </a:r>
            <a:r>
              <a:rPr lang="fr-FR" dirty="0" smtClean="0"/>
              <a:t> and C. </a:t>
            </a:r>
            <a:r>
              <a:rPr lang="fr-FR" dirty="0" err="1" smtClean="0"/>
              <a:t>Timiliotis</a:t>
            </a:r>
            <a:r>
              <a:rPr lang="fr-FR" dirty="0" smtClean="0"/>
              <a:t> (2015): « Do </a:t>
            </a:r>
            <a:r>
              <a:rPr lang="fr-FR" dirty="0" err="1" smtClean="0"/>
              <a:t>environmental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r>
              <a:rPr lang="fr-FR" dirty="0" smtClean="0"/>
              <a:t> affect global value </a:t>
            </a:r>
            <a:r>
              <a:rPr lang="fr-FR" dirty="0" err="1" smtClean="0"/>
              <a:t>chains</a:t>
            </a:r>
            <a:r>
              <a:rPr lang="fr-FR" dirty="0" smtClean="0"/>
              <a:t>? A new perspective on the pollution </a:t>
            </a:r>
            <a:r>
              <a:rPr lang="fr-FR" dirty="0" err="1" smtClean="0"/>
              <a:t>haven</a:t>
            </a:r>
            <a:r>
              <a:rPr lang="fr-FR" dirty="0" smtClean="0"/>
              <a:t> </a:t>
            </a:r>
            <a:r>
              <a:rPr lang="fr-FR" dirty="0" err="1" smtClean="0"/>
              <a:t>hypothesis</a:t>
            </a:r>
            <a:r>
              <a:rPr lang="fr-FR" dirty="0" smtClean="0"/>
              <a:t>, » </a:t>
            </a:r>
            <a:r>
              <a:rPr lang="fr-FR" dirty="0" err="1" smtClean="0"/>
              <a:t>Forthcoming</a:t>
            </a:r>
            <a:r>
              <a:rPr lang="fr-FR" dirty="0" smtClean="0"/>
              <a:t> in OECD </a:t>
            </a:r>
            <a:r>
              <a:rPr lang="fr-FR" dirty="0" err="1" smtClean="0"/>
              <a:t>Economics</a:t>
            </a:r>
            <a:r>
              <a:rPr lang="fr-FR" dirty="0" smtClean="0"/>
              <a:t> </a:t>
            </a:r>
            <a:r>
              <a:rPr lang="fr-FR" dirty="0" err="1" smtClean="0"/>
              <a:t>Department</a:t>
            </a:r>
            <a:r>
              <a:rPr lang="fr-FR" dirty="0" smtClean="0"/>
              <a:t> </a:t>
            </a:r>
            <a:r>
              <a:rPr lang="fr-FR" dirty="0" err="1" smtClean="0"/>
              <a:t>Working</a:t>
            </a:r>
            <a:r>
              <a:rPr lang="fr-FR" dirty="0" smtClean="0"/>
              <a:t> </a:t>
            </a:r>
            <a:r>
              <a:rPr lang="fr-FR" dirty="0" err="1" smtClean="0"/>
              <a:t>Papers</a:t>
            </a:r>
            <a:r>
              <a:rPr lang="fr-FR" dirty="0" smtClean="0"/>
              <a:t> 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References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59852D-0C72-4FCF-9FEB-3EC3CC0C0C9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61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Economic cost of climate change is estimated around 0.7% - 2.5% of global GDP in 2060 (OECD, 2015) </a:t>
            </a:r>
          </a:p>
          <a:p>
            <a:r>
              <a:rPr lang="en-US" dirty="0" smtClean="0"/>
              <a:t>Social cost of air pollution in OECD equivalent to 4% of GDP (OECD, 2014)</a:t>
            </a:r>
          </a:p>
          <a:p>
            <a:r>
              <a:rPr lang="en-US" dirty="0" smtClean="0"/>
              <a:t>Little doubt that there are benefits of tighter environmental policies (e.g. global action on climate change)</a:t>
            </a:r>
          </a:p>
          <a:p>
            <a:r>
              <a:rPr lang="en-US" dirty="0" smtClean="0"/>
              <a:t>So, why is it so slow?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Introduction: The economics of green growth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59852D-0C72-4FCF-9FEB-3EC3CC0C0C9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90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Policymakers</a:t>
            </a:r>
            <a:r>
              <a:rPr lang="fr-FR" dirty="0" smtClean="0"/>
              <a:t> </a:t>
            </a:r>
            <a:r>
              <a:rPr lang="fr-FR" dirty="0" err="1" smtClean="0"/>
              <a:t>fear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environmental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a </a:t>
            </a:r>
            <a:r>
              <a:rPr lang="fr-FR" dirty="0" err="1" smtClean="0"/>
              <a:t>constraint</a:t>
            </a:r>
            <a:r>
              <a:rPr lang="fr-FR" dirty="0" smtClean="0"/>
              <a:t> on </a:t>
            </a:r>
            <a:r>
              <a:rPr lang="fr-FR" dirty="0" err="1" smtClean="0"/>
              <a:t>competitiveness</a:t>
            </a:r>
            <a:endParaRPr lang="fr-FR" dirty="0"/>
          </a:p>
          <a:p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empirical</a:t>
            </a:r>
            <a:r>
              <a:rPr lang="fr-FR" dirty="0" smtClean="0"/>
              <a:t> </a:t>
            </a:r>
            <a:r>
              <a:rPr lang="fr-FR" dirty="0" err="1" smtClean="0"/>
              <a:t>studies</a:t>
            </a:r>
            <a:r>
              <a:rPr lang="fr-FR" dirty="0" smtClean="0"/>
              <a:t> point to </a:t>
            </a:r>
            <a:r>
              <a:rPr lang="fr-FR" dirty="0" err="1" smtClean="0"/>
              <a:t>environmental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r>
              <a:rPr lang="fr-FR" dirty="0" smtClean="0"/>
              <a:t> as a </a:t>
            </a:r>
            <a:r>
              <a:rPr lang="fr-FR" dirty="0" err="1" smtClean="0"/>
              <a:t>reason</a:t>
            </a:r>
            <a:r>
              <a:rPr lang="fr-FR" dirty="0" smtClean="0"/>
              <a:t> for the 1970s </a:t>
            </a:r>
            <a:r>
              <a:rPr lang="fr-FR" dirty="0" err="1" smtClean="0"/>
              <a:t>slowdown</a:t>
            </a:r>
            <a:r>
              <a:rPr lang="fr-FR" dirty="0" smtClean="0"/>
              <a:t> in the US (</a:t>
            </a:r>
            <a:r>
              <a:rPr lang="fr-FR" dirty="0" err="1" smtClean="0"/>
              <a:t>Kozluk</a:t>
            </a:r>
            <a:r>
              <a:rPr lang="fr-FR" dirty="0" smtClean="0"/>
              <a:t> &amp; Zipperer, 2014)</a:t>
            </a:r>
          </a:p>
          <a:p>
            <a:r>
              <a:rPr lang="fr-FR" dirty="0" err="1" smtClean="0"/>
              <a:t>Yet</a:t>
            </a:r>
            <a:r>
              <a:rPr lang="fr-FR" dirty="0" smtClean="0"/>
              <a:t> new </a:t>
            </a:r>
            <a:r>
              <a:rPr lang="fr-FR" dirty="0" err="1" smtClean="0"/>
              <a:t>evidence</a:t>
            </a:r>
            <a:r>
              <a:rPr lang="fr-FR" dirty="0" smtClean="0"/>
              <a:t> </a:t>
            </a:r>
            <a:r>
              <a:rPr lang="fr-FR" dirty="0" err="1" smtClean="0"/>
              <a:t>suggests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environmental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r>
              <a:rPr lang="fr-FR" dirty="0" smtClean="0"/>
              <a:t> do not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hamper</a:t>
            </a:r>
            <a:r>
              <a:rPr lang="fr-FR" dirty="0" smtClean="0"/>
              <a:t> </a:t>
            </a:r>
            <a:r>
              <a:rPr lang="fr-FR" dirty="0" err="1" smtClean="0"/>
              <a:t>growth</a:t>
            </a:r>
            <a:r>
              <a:rPr lang="fr-FR" dirty="0" smtClean="0"/>
              <a:t>   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Introduction: The economics of </a:t>
            </a:r>
            <a:r>
              <a:rPr lang="en-GB" dirty="0" smtClean="0"/>
              <a:t>green growth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59852D-0C72-4FCF-9FEB-3EC3CC0C0C9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49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Environmental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r>
              <a:rPr lang="fr-FR" dirty="0" smtClean="0"/>
              <a:t> do not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hurt</a:t>
            </a:r>
            <a:r>
              <a:rPr lang="fr-FR" dirty="0" smtClean="0"/>
              <a:t> </a:t>
            </a:r>
            <a:r>
              <a:rPr lang="fr-FR" dirty="0" err="1" smtClean="0"/>
              <a:t>productivity</a:t>
            </a:r>
            <a:r>
              <a:rPr lang="fr-FR" dirty="0" smtClean="0"/>
              <a:t> (</a:t>
            </a:r>
            <a:r>
              <a:rPr lang="fr-FR" dirty="0" err="1" smtClean="0"/>
              <a:t>Albrizio</a:t>
            </a:r>
            <a:r>
              <a:rPr lang="fr-FR" dirty="0" smtClean="0"/>
              <a:t> et al., 2014)</a:t>
            </a:r>
          </a:p>
          <a:p>
            <a:endParaRPr lang="fr-FR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Reconciling</a:t>
            </a:r>
            <a:r>
              <a:rPr lang="fr-FR" dirty="0" smtClean="0"/>
              <a:t> green and </a:t>
            </a:r>
            <a:r>
              <a:rPr lang="fr-FR" dirty="0" err="1" smtClean="0"/>
              <a:t>growth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070215"/>
            <a:ext cx="6098862" cy="352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75656" y="2780928"/>
            <a:ext cx="6552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Effect of average EPS tightening on MFP growth</a:t>
            </a: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59852D-0C72-4FCF-9FEB-3EC3CC0C0C9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3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err="1" smtClean="0"/>
              <a:t>Environmental</a:t>
            </a:r>
            <a:r>
              <a:rPr lang="fr-FR" sz="2400" dirty="0" smtClean="0"/>
              <a:t> </a:t>
            </a:r>
            <a:r>
              <a:rPr lang="fr-FR" sz="2400" dirty="0" err="1" smtClean="0"/>
              <a:t>policies</a:t>
            </a:r>
            <a:r>
              <a:rPr lang="fr-FR" sz="2400" dirty="0" smtClean="0"/>
              <a:t> do not </a:t>
            </a:r>
            <a:r>
              <a:rPr lang="fr-FR" sz="2400" dirty="0" err="1" smtClean="0"/>
              <a:t>hurt</a:t>
            </a:r>
            <a:r>
              <a:rPr lang="fr-FR" sz="2400" dirty="0" smtClean="0"/>
              <a:t> </a:t>
            </a:r>
            <a:r>
              <a:rPr lang="fr-FR" sz="2400" dirty="0" err="1" smtClean="0"/>
              <a:t>overall</a:t>
            </a:r>
            <a:r>
              <a:rPr lang="fr-FR" sz="2400" dirty="0" smtClean="0"/>
              <a:t> </a:t>
            </a:r>
            <a:r>
              <a:rPr lang="fr-FR" sz="2400" dirty="0" err="1" smtClean="0"/>
              <a:t>trade</a:t>
            </a:r>
            <a:r>
              <a:rPr lang="fr-FR" sz="2400" dirty="0" smtClean="0"/>
              <a:t> (</a:t>
            </a:r>
            <a:r>
              <a:rPr lang="fr-FR" sz="2400" dirty="0" err="1" smtClean="0"/>
              <a:t>preliminary</a:t>
            </a:r>
            <a:r>
              <a:rPr lang="fr-FR" sz="2400" dirty="0" smtClean="0"/>
              <a:t> </a:t>
            </a:r>
            <a:r>
              <a:rPr lang="fr-FR" sz="2400" dirty="0" err="1" smtClean="0"/>
              <a:t>results</a:t>
            </a:r>
            <a:r>
              <a:rPr lang="fr-FR" sz="2400" dirty="0" smtClean="0"/>
              <a:t> </a:t>
            </a:r>
            <a:r>
              <a:rPr lang="fr-FR" sz="2400" dirty="0" err="1" smtClean="0"/>
              <a:t>from</a:t>
            </a:r>
            <a:r>
              <a:rPr lang="fr-FR" sz="2400" dirty="0" smtClean="0"/>
              <a:t> </a:t>
            </a:r>
            <a:r>
              <a:rPr lang="fr-FR" sz="2400" dirty="0" err="1" smtClean="0"/>
              <a:t>Kozluk</a:t>
            </a:r>
            <a:r>
              <a:rPr lang="fr-FR" sz="2400" dirty="0" smtClean="0"/>
              <a:t> &amp; </a:t>
            </a:r>
            <a:r>
              <a:rPr lang="fr-FR" sz="2400" dirty="0" err="1" smtClean="0"/>
              <a:t>Timiliotis</a:t>
            </a:r>
            <a:r>
              <a:rPr lang="fr-FR" sz="2400" dirty="0" smtClean="0"/>
              <a:t>, 2015)</a:t>
            </a:r>
          </a:p>
          <a:p>
            <a:endParaRPr lang="fr-FR" dirty="0" smtClean="0"/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Reconciling</a:t>
            </a:r>
            <a:r>
              <a:rPr lang="fr-FR" dirty="0" smtClean="0"/>
              <a:t> green and </a:t>
            </a:r>
            <a:r>
              <a:rPr lang="fr-FR" dirty="0" err="1" smtClean="0"/>
              <a:t>growth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36911"/>
            <a:ext cx="5832648" cy="3966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59852D-0C72-4FCF-9FEB-3EC3CC0C0C9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2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Main </a:t>
            </a:r>
            <a:r>
              <a:rPr lang="fr-FR" dirty="0" err="1" smtClean="0"/>
              <a:t>lessons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new </a:t>
            </a:r>
            <a:r>
              <a:rPr lang="fr-FR" dirty="0" err="1" smtClean="0"/>
              <a:t>empirical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fr-FR" dirty="0" smtClean="0"/>
          </a:p>
          <a:p>
            <a:pPr lvl="1"/>
            <a:r>
              <a:rPr lang="fr-FR" dirty="0" smtClean="0"/>
              <a:t>Most productive </a:t>
            </a:r>
            <a:r>
              <a:rPr lang="fr-FR" dirty="0" err="1" smtClean="0"/>
              <a:t>firms</a:t>
            </a:r>
            <a:r>
              <a:rPr lang="fr-FR" dirty="0" smtClean="0"/>
              <a:t>/industries </a:t>
            </a:r>
            <a:r>
              <a:rPr lang="fr-FR" b="1" u="sng" dirty="0" smtClean="0"/>
              <a:t>gain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tighter</a:t>
            </a:r>
            <a:r>
              <a:rPr lang="fr-FR" dirty="0" smtClean="0"/>
              <a:t> </a:t>
            </a:r>
            <a:r>
              <a:rPr lang="fr-FR" dirty="0" err="1" smtClean="0"/>
              <a:t>environmental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endParaRPr lang="fr-FR" dirty="0" smtClean="0"/>
          </a:p>
          <a:p>
            <a:pPr lvl="1"/>
            <a:r>
              <a:rPr lang="fr-FR" dirty="0" err="1" smtClean="0"/>
              <a:t>Environmental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create</a:t>
            </a:r>
            <a:r>
              <a:rPr lang="fr-FR" dirty="0" smtClean="0"/>
              <a:t> </a:t>
            </a:r>
            <a:r>
              <a:rPr lang="fr-FR" dirty="0" err="1" smtClean="0"/>
              <a:t>incentives</a:t>
            </a:r>
            <a:r>
              <a:rPr lang="fr-FR" dirty="0" smtClean="0"/>
              <a:t> to </a:t>
            </a:r>
            <a:r>
              <a:rPr lang="fr-FR" dirty="0" err="1" smtClean="0"/>
              <a:t>innovate</a:t>
            </a:r>
            <a:r>
              <a:rPr lang="fr-FR" dirty="0" smtClean="0"/>
              <a:t> and </a:t>
            </a:r>
            <a:r>
              <a:rPr lang="fr-FR" dirty="0" err="1" smtClean="0"/>
              <a:t>improve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products</a:t>
            </a:r>
            <a:r>
              <a:rPr lang="fr-FR" dirty="0" smtClean="0"/>
              <a:t> (i.e. Porter </a:t>
            </a:r>
            <a:r>
              <a:rPr lang="fr-FR" dirty="0" err="1" smtClean="0"/>
              <a:t>Hypothesis</a:t>
            </a:r>
            <a:r>
              <a:rPr lang="fr-FR" dirty="0" smtClean="0"/>
              <a:t>? ) </a:t>
            </a:r>
          </a:p>
          <a:p>
            <a:pPr lvl="1"/>
            <a:r>
              <a:rPr lang="fr-FR" dirty="0" smtClean="0"/>
              <a:t>The least productive </a:t>
            </a:r>
            <a:r>
              <a:rPr lang="fr-FR" dirty="0" err="1" smtClean="0"/>
              <a:t>firms</a:t>
            </a:r>
            <a:r>
              <a:rPr lang="fr-FR" dirty="0" smtClean="0"/>
              <a:t> </a:t>
            </a:r>
            <a:r>
              <a:rPr lang="fr-FR" dirty="0" err="1" smtClean="0"/>
              <a:t>might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invest</a:t>
            </a:r>
            <a:r>
              <a:rPr lang="fr-FR" dirty="0" smtClean="0"/>
              <a:t> more or stop operating </a:t>
            </a:r>
          </a:p>
          <a:p>
            <a:pPr lvl="1"/>
            <a:r>
              <a:rPr lang="fr-FR" dirty="0" err="1" smtClean="0"/>
              <a:t>However</a:t>
            </a:r>
            <a:r>
              <a:rPr lang="fr-FR" dirty="0" smtClean="0"/>
              <a:t>, if </a:t>
            </a:r>
            <a:r>
              <a:rPr lang="fr-FR" dirty="0" err="1" smtClean="0"/>
              <a:t>resources</a:t>
            </a:r>
            <a:r>
              <a:rPr lang="fr-FR" dirty="0" smtClean="0"/>
              <a:t> are </a:t>
            </a:r>
            <a:r>
              <a:rPr lang="fr-FR" dirty="0" err="1" smtClean="0"/>
              <a:t>reallocated</a:t>
            </a:r>
            <a:r>
              <a:rPr lang="fr-FR" dirty="0" smtClean="0"/>
              <a:t> to </a:t>
            </a:r>
            <a:r>
              <a:rPr lang="fr-FR" dirty="0" err="1" smtClean="0"/>
              <a:t>young</a:t>
            </a:r>
            <a:r>
              <a:rPr lang="fr-FR" dirty="0" smtClean="0"/>
              <a:t> and </a:t>
            </a:r>
            <a:r>
              <a:rPr lang="fr-FR" dirty="0" err="1" smtClean="0"/>
              <a:t>innovative</a:t>
            </a:r>
            <a:r>
              <a:rPr lang="fr-FR" dirty="0" smtClean="0"/>
              <a:t> </a:t>
            </a:r>
            <a:r>
              <a:rPr lang="fr-FR" dirty="0" err="1" smtClean="0"/>
              <a:t>firms</a:t>
            </a:r>
            <a:r>
              <a:rPr lang="fr-FR" dirty="0" smtClean="0"/>
              <a:t>, </a:t>
            </a:r>
            <a:r>
              <a:rPr lang="fr-FR" dirty="0" err="1" smtClean="0"/>
              <a:t>overall</a:t>
            </a:r>
            <a:r>
              <a:rPr lang="fr-FR" dirty="0" smtClean="0"/>
              <a:t> impact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positive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Reconciling</a:t>
            </a:r>
            <a:r>
              <a:rPr lang="fr-FR" dirty="0" smtClean="0"/>
              <a:t> green and </a:t>
            </a:r>
            <a:r>
              <a:rPr lang="fr-FR" dirty="0" err="1" smtClean="0"/>
              <a:t>growth</a:t>
            </a:r>
            <a:r>
              <a:rPr lang="fr-FR" dirty="0" smtClean="0"/>
              <a:t>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59852D-0C72-4FCF-9FEB-3EC3CC0C0C9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55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Framework </a:t>
            </a:r>
            <a:r>
              <a:rPr lang="fr-FR" dirty="0" err="1" smtClean="0"/>
              <a:t>policies</a:t>
            </a:r>
            <a:r>
              <a:rPr lang="fr-FR" dirty="0" smtClean="0"/>
              <a:t> must encourage </a:t>
            </a:r>
            <a:r>
              <a:rPr lang="fr-FR" dirty="0" err="1" smtClean="0"/>
              <a:t>growth</a:t>
            </a:r>
            <a:r>
              <a:rPr lang="fr-FR" dirty="0" smtClean="0"/>
              <a:t> of </a:t>
            </a:r>
            <a:r>
              <a:rPr lang="fr-FR" dirty="0" err="1" smtClean="0"/>
              <a:t>innovative</a:t>
            </a:r>
            <a:r>
              <a:rPr lang="fr-FR" dirty="0" smtClean="0"/>
              <a:t> </a:t>
            </a:r>
            <a:r>
              <a:rPr lang="fr-FR" dirty="0" err="1" smtClean="0"/>
              <a:t>firms</a:t>
            </a:r>
            <a:r>
              <a:rPr lang="fr-FR" dirty="0" smtClean="0"/>
              <a:t>, new </a:t>
            </a:r>
            <a:r>
              <a:rPr lang="fr-FR" dirty="0" err="1" smtClean="0"/>
              <a:t>products</a:t>
            </a:r>
            <a:r>
              <a:rPr lang="fr-FR" dirty="0" smtClean="0"/>
              <a:t> and </a:t>
            </a:r>
            <a:r>
              <a:rPr lang="fr-FR" dirty="0" err="1" smtClean="0"/>
              <a:t>ideas</a:t>
            </a:r>
            <a:r>
              <a:rPr lang="fr-FR" dirty="0" smtClean="0"/>
              <a:t>…</a:t>
            </a:r>
          </a:p>
          <a:p>
            <a:r>
              <a:rPr lang="fr-FR" dirty="0" err="1" smtClean="0"/>
              <a:t>Competition</a:t>
            </a:r>
            <a:r>
              <a:rPr lang="fr-FR" dirty="0" smtClean="0"/>
              <a:t>: minimise </a:t>
            </a:r>
            <a:r>
              <a:rPr lang="fr-FR" dirty="0" err="1" smtClean="0"/>
              <a:t>barriers</a:t>
            </a:r>
            <a:r>
              <a:rPr lang="fr-FR" dirty="0" smtClean="0"/>
              <a:t> to entry &amp; </a:t>
            </a:r>
            <a:r>
              <a:rPr lang="fr-FR" dirty="0" err="1" smtClean="0"/>
              <a:t>bias</a:t>
            </a:r>
            <a:r>
              <a:rPr lang="fr-FR" dirty="0" smtClean="0"/>
              <a:t> </a:t>
            </a:r>
            <a:r>
              <a:rPr lang="fr-FR" dirty="0" err="1" smtClean="0"/>
              <a:t>towards</a:t>
            </a:r>
            <a:r>
              <a:rPr lang="fr-FR" dirty="0" smtClean="0"/>
              <a:t> </a:t>
            </a:r>
            <a:r>
              <a:rPr lang="fr-FR" dirty="0" err="1" smtClean="0"/>
              <a:t>incumbents</a:t>
            </a:r>
            <a:r>
              <a:rPr lang="fr-FR" dirty="0" smtClean="0"/>
              <a:t>, </a:t>
            </a:r>
            <a:r>
              <a:rPr lang="fr-FR" dirty="0" err="1" smtClean="0"/>
              <a:t>improve</a:t>
            </a:r>
            <a:r>
              <a:rPr lang="fr-FR" dirty="0" smtClean="0"/>
              <a:t> </a:t>
            </a:r>
            <a:r>
              <a:rPr lang="fr-FR" dirty="0" err="1" smtClean="0"/>
              <a:t>access</a:t>
            </a:r>
            <a:r>
              <a:rPr lang="fr-FR" dirty="0" smtClean="0"/>
              <a:t> to </a:t>
            </a:r>
            <a:r>
              <a:rPr lang="fr-FR" dirty="0" err="1" smtClean="0"/>
              <a:t>financing</a:t>
            </a:r>
            <a:r>
              <a:rPr lang="fr-FR" dirty="0" smtClean="0"/>
              <a:t>, </a:t>
            </a:r>
            <a:r>
              <a:rPr lang="fr-FR" dirty="0" err="1" smtClean="0"/>
              <a:t>promote</a:t>
            </a:r>
            <a:r>
              <a:rPr lang="fr-FR" dirty="0" smtClean="0"/>
              <a:t> </a:t>
            </a:r>
            <a:r>
              <a:rPr lang="fr-FR" dirty="0" err="1" smtClean="0"/>
              <a:t>trade</a:t>
            </a:r>
            <a:r>
              <a:rPr lang="fr-FR" dirty="0" smtClean="0"/>
              <a:t> and innovation</a:t>
            </a:r>
          </a:p>
          <a:p>
            <a:r>
              <a:rPr lang="fr-FR" dirty="0" err="1" smtClean="0"/>
              <a:t>Flexibility</a:t>
            </a:r>
            <a:r>
              <a:rPr lang="fr-FR" dirty="0" smtClean="0"/>
              <a:t>: </a:t>
            </a:r>
            <a:r>
              <a:rPr lang="fr-FR" dirty="0" err="1" smtClean="0"/>
              <a:t>market-based</a:t>
            </a:r>
            <a:r>
              <a:rPr lang="fr-FR" dirty="0" smtClean="0"/>
              <a:t> instruments (</a:t>
            </a:r>
            <a:r>
              <a:rPr lang="fr-FR" dirty="0" err="1" smtClean="0"/>
              <a:t>e.g</a:t>
            </a:r>
            <a:r>
              <a:rPr lang="fr-FR" dirty="0" smtClean="0"/>
              <a:t>. pollution taxes) – </a:t>
            </a:r>
            <a:r>
              <a:rPr lang="fr-FR" dirty="0" err="1" smtClean="0"/>
              <a:t>leave</a:t>
            </a:r>
            <a:r>
              <a:rPr lang="fr-FR" dirty="0" smtClean="0"/>
              <a:t> </a:t>
            </a:r>
            <a:r>
              <a:rPr lang="fr-FR" dirty="0" err="1" smtClean="0"/>
              <a:t>firms</a:t>
            </a:r>
            <a:r>
              <a:rPr lang="fr-FR" dirty="0" smtClean="0"/>
              <a:t> the </a:t>
            </a:r>
            <a:r>
              <a:rPr lang="fr-FR" dirty="0" err="1" smtClean="0"/>
              <a:t>choice</a:t>
            </a:r>
            <a:r>
              <a:rPr lang="fr-FR" dirty="0" smtClean="0"/>
              <a:t> how to </a:t>
            </a:r>
            <a:r>
              <a:rPr lang="fr-FR" dirty="0" err="1" smtClean="0"/>
              <a:t>comply</a:t>
            </a:r>
            <a:endParaRPr lang="fr-FR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 challenges of green </a:t>
            </a:r>
            <a:r>
              <a:rPr lang="fr-FR" dirty="0" err="1" smtClean="0"/>
              <a:t>growth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59852D-0C72-4FCF-9FEB-3EC3CC0C0C9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03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 challenges of green </a:t>
            </a:r>
            <a:r>
              <a:rPr lang="fr-FR" dirty="0" err="1" smtClean="0"/>
              <a:t>growth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Tighter</a:t>
            </a:r>
            <a:r>
              <a:rPr lang="fr-FR" dirty="0" smtClean="0"/>
              <a:t> </a:t>
            </a:r>
            <a:r>
              <a:rPr lang="fr-FR" dirty="0" err="1" smtClean="0"/>
              <a:t>environmental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en-GB" dirty="0" smtClean="0"/>
              <a:t> </a:t>
            </a:r>
            <a:r>
              <a:rPr lang="en-GB" dirty="0"/>
              <a:t>designed to minimise anti-competitive barriers</a:t>
            </a:r>
            <a:r>
              <a:rPr lang="fr-FR" dirty="0" smtClean="0"/>
              <a:t> (</a:t>
            </a:r>
            <a:r>
              <a:rPr lang="fr-FR" dirty="0" err="1" smtClean="0"/>
              <a:t>Albrizio</a:t>
            </a:r>
            <a:r>
              <a:rPr lang="fr-FR" dirty="0" smtClean="0"/>
              <a:t> </a:t>
            </a:r>
            <a:r>
              <a:rPr lang="fr-FR" dirty="0"/>
              <a:t>et al., </a:t>
            </a:r>
            <a:r>
              <a:rPr lang="fr-FR" dirty="0" smtClean="0"/>
              <a:t>2014)</a:t>
            </a:r>
            <a:endParaRPr lang="fr-FR" dirty="0"/>
          </a:p>
          <a:p>
            <a:endParaRPr lang="fr-FR" dirty="0" smtClean="0"/>
          </a:p>
          <a:p>
            <a:endParaRPr lang="en-GB" dirty="0"/>
          </a:p>
        </p:txBody>
      </p:sp>
      <p:pic>
        <p:nvPicPr>
          <p:cNvPr id="5" name="Content Placeholder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72" y="3140968"/>
            <a:ext cx="7873682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59852D-0C72-4FCF-9FEB-3EC3CC0C0C9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64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Another challenge is the alignment of other (non-environmental) policies</a:t>
            </a:r>
          </a:p>
          <a:p>
            <a:r>
              <a:rPr lang="en-GB" dirty="0" smtClean="0"/>
              <a:t>In Belgium, a better coordination between fiscal and environmental policies is needed  </a:t>
            </a:r>
          </a:p>
          <a:p>
            <a:r>
              <a:rPr lang="en-GB" dirty="0" smtClean="0"/>
              <a:t>“Subsidies” to company cars conflict with objectives of air pollution reduction</a:t>
            </a:r>
          </a:p>
          <a:p>
            <a:r>
              <a:rPr lang="en-GB" dirty="0" smtClean="0"/>
              <a:t>About 6000 deaths from air pollution in Belgium in 2010 (OECD, 2014), one of the poorest population exposure to PM figures in OECD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 challenges of green </a:t>
            </a:r>
            <a:r>
              <a:rPr lang="fr-FR" dirty="0" err="1" smtClean="0"/>
              <a:t>growth</a:t>
            </a:r>
            <a:r>
              <a:rPr lang="fr-FR" dirty="0"/>
              <a:t> </a:t>
            </a:r>
            <a:r>
              <a:rPr lang="fr-FR" dirty="0" smtClean="0"/>
              <a:t>in </a:t>
            </a:r>
            <a:r>
              <a:rPr lang="fr-FR" dirty="0" err="1" smtClean="0"/>
              <a:t>Belgium</a:t>
            </a:r>
            <a:r>
              <a:rPr lang="fr-FR" dirty="0" smtClean="0"/>
              <a:t>: coordination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59852D-0C72-4FCF-9FEB-3EC3CC0C0C9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27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454</TotalTime>
  <Words>917</Words>
  <Application>Microsoft Office PowerPoint</Application>
  <PresentationFormat>On-screen Show (4:3)</PresentationFormat>
  <Paragraphs>87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OECD_English_white</vt:lpstr>
      <vt:lpstr>How can we reconcile green and growth? Green growth strategy, experiences and evidence. </vt:lpstr>
      <vt:lpstr>Introduction: The economics of green growth</vt:lpstr>
      <vt:lpstr>Introduction: The economics of green growth</vt:lpstr>
      <vt:lpstr>Reconciling green and growth</vt:lpstr>
      <vt:lpstr>Reconciling green and growth</vt:lpstr>
      <vt:lpstr>Reconciling green and growth </vt:lpstr>
      <vt:lpstr>The challenges of green growth</vt:lpstr>
      <vt:lpstr>The challenges of green growth</vt:lpstr>
      <vt:lpstr>The challenges of green growth in Belgium: coordination</vt:lpstr>
      <vt:lpstr>The challenges of green growth in Belgium: coordination</vt:lpstr>
      <vt:lpstr>The challenges of green growth in Belgium: coordination</vt:lpstr>
      <vt:lpstr>Concluding remarks </vt:lpstr>
      <vt:lpstr>References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we reconcile green and growth? Green growth strategy, experiences and evidence. </dc:title>
  <dc:creator>GARSOUS Gregoire</dc:creator>
  <cp:lastModifiedBy>GARSOUS Gregoire</cp:lastModifiedBy>
  <cp:revision>15</cp:revision>
  <dcterms:created xsi:type="dcterms:W3CDTF">2015-11-19T16:32:14Z</dcterms:created>
  <dcterms:modified xsi:type="dcterms:W3CDTF">2015-11-23T17:15:49Z</dcterms:modified>
</cp:coreProperties>
</file>