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28" r:id="rId3"/>
    <p:sldId id="340" r:id="rId4"/>
    <p:sldId id="339" r:id="rId5"/>
    <p:sldId id="341" r:id="rId6"/>
    <p:sldId id="257" r:id="rId7"/>
    <p:sldId id="258" r:id="rId8"/>
    <p:sldId id="331" r:id="rId9"/>
    <p:sldId id="330" r:id="rId10"/>
    <p:sldId id="334" r:id="rId11"/>
    <p:sldId id="327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831" autoAdjust="0"/>
  </p:normalViewPr>
  <p:slideViewPr>
    <p:cSldViewPr snapToGrid="0" snapToObjects="1">
      <p:cViewPr varScale="1">
        <p:scale>
          <a:sx n="87" d="100"/>
          <a:sy n="87" d="100"/>
        </p:scale>
        <p:origin x="-1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66FD0-90A8-DC4D-B599-81A3F38D232F}" type="datetimeFigureOut">
              <a:rPr lang="fr-FR" smtClean="0"/>
              <a:t>25/11/15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23A7F-3CBB-7743-83CD-4785125DB3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38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Partons d’un constat</a:t>
            </a:r>
            <a:r>
              <a:rPr lang="fr-FR" baseline="0" dirty="0" smtClean="0"/>
              <a:t> évident : r</a:t>
            </a:r>
            <a:r>
              <a:rPr lang="fr-FR" dirty="0" smtClean="0"/>
              <a:t>essources naturelles</a:t>
            </a:r>
            <a:r>
              <a:rPr lang="fr-FR" baseline="0" dirty="0" smtClean="0"/>
              <a:t> </a:t>
            </a:r>
            <a:r>
              <a:rPr lang="fr-FR" dirty="0" smtClean="0"/>
              <a:t>comme socle illimité à l’activité humaine, au progrès, voire à</a:t>
            </a:r>
            <a:r>
              <a:rPr lang="fr-FR" baseline="0" dirty="0" smtClean="0"/>
              <a:t> la création de valeur ajoutée: une image révolue. </a:t>
            </a:r>
          </a:p>
          <a:p>
            <a:endParaRPr lang="fr-FR" dirty="0" smtClean="0"/>
          </a:p>
          <a:p>
            <a:r>
              <a:rPr lang="fr-FR" dirty="0" smtClean="0"/>
              <a:t>Par contre</a:t>
            </a:r>
            <a:r>
              <a:rPr lang="fr-FR" baseline="0" dirty="0" smtClean="0"/>
              <a:t> : </a:t>
            </a:r>
          </a:p>
          <a:p>
            <a:pPr marL="171450" indent="-171450">
              <a:buFont typeface="Wingdings" charset="0"/>
              <a:buChar char="à"/>
            </a:pPr>
            <a:r>
              <a:rPr lang="fr-FR" baseline="0" dirty="0" smtClean="0"/>
              <a:t>Pour pouvoir assurer l’émergence des sociétés futures, il convient de trouver une nouvelle base qui passe par la nécessité de repenser les liens entre Homme et Nature. </a:t>
            </a:r>
          </a:p>
          <a:p>
            <a:pPr marL="171450" indent="-171450">
              <a:buFont typeface="Wingdings" charset="0"/>
              <a:buChar char="à"/>
            </a:pPr>
            <a:r>
              <a:rPr lang="fr-FR" dirty="0" smtClean="0"/>
              <a:t>Les </a:t>
            </a:r>
            <a:r>
              <a:rPr lang="fr-FR" dirty="0" err="1" smtClean="0"/>
              <a:t>re</a:t>
            </a:r>
            <a:r>
              <a:rPr lang="fr-FR" dirty="0" smtClean="0"/>
              <a:t>-conceptualisations débattues actuellement, qu’elles soient dans le champ de la croissance</a:t>
            </a:r>
            <a:r>
              <a:rPr lang="fr-FR" baseline="0" dirty="0" smtClean="0"/>
              <a:t> verte ou de la décroissance, reposent toutes sur la notion de changement structurel. Stiglitz, </a:t>
            </a:r>
            <a:r>
              <a:rPr lang="fr-FR" baseline="0" dirty="0" err="1" smtClean="0"/>
              <a:t>Rifkin</a:t>
            </a:r>
            <a:r>
              <a:rPr lang="fr-FR" baseline="0" dirty="0" smtClean="0"/>
              <a:t>, m</a:t>
            </a:r>
            <a:r>
              <a:rPr lang="fr-FR" baseline="0" dirty="0" smtClean="0"/>
              <a:t>ême Jackson, Ellul ou Latouche.</a:t>
            </a:r>
            <a:endParaRPr lang="fr-FR" baseline="0" dirty="0" smtClean="0"/>
          </a:p>
          <a:p>
            <a:pPr marL="171450" indent="-171450">
              <a:buFont typeface="Wingdings" charset="0"/>
              <a:buChar char="à"/>
            </a:pPr>
            <a:r>
              <a:rPr lang="fr-FR" baseline="0" dirty="0" smtClean="0"/>
              <a:t>Le mot d’ordre devient donc, ou plut</a:t>
            </a:r>
            <a:r>
              <a:rPr lang="fr-FR" baseline="0" dirty="0" smtClean="0"/>
              <a:t>ôt reste donc, le changement, la nouveauté, la transition. </a:t>
            </a:r>
          </a:p>
          <a:p>
            <a:pPr marL="171450" indent="-171450">
              <a:buFont typeface="Wingdings" charset="0"/>
              <a:buChar char="à"/>
            </a:pPr>
            <a:r>
              <a:rPr lang="fr-FR" baseline="0" dirty="0" smtClean="0"/>
              <a:t>Pour certains, cette sémantique de la révolution se traduit en un mot : l’innovation.</a:t>
            </a:r>
          </a:p>
          <a:p>
            <a:pPr marL="171450" indent="-171450">
              <a:buFont typeface="Wingdings" charset="0"/>
              <a:buChar char="à"/>
            </a:pPr>
            <a:r>
              <a:rPr lang="fr-FR" baseline="0" dirty="0" smtClean="0"/>
              <a:t>S’adjoint aujourd’hui à l’appel moderniste pour l’innovation technologique (essentiellement maintenue par ceux qui développent une optique d’amélioration de l’efficience environnementale/énergétique, de découplage relatif, de soutenabilité faible), des appels post-industriels pour des innovations sociales, </a:t>
            </a:r>
            <a:r>
              <a:rPr lang="fr-FR" baseline="0" dirty="0" err="1" smtClean="0"/>
              <a:t>e.g</a:t>
            </a:r>
            <a:r>
              <a:rPr lang="fr-FR" baseline="0" dirty="0" smtClean="0"/>
              <a:t>. dans le jargon des « stratégies bas-carbone », on dirait des « changements de comportements ». </a:t>
            </a:r>
          </a:p>
          <a:p>
            <a:pPr marL="171450" indent="-171450">
              <a:buFont typeface="Wingdings" charset="0"/>
              <a:buChar char="à"/>
            </a:pPr>
            <a:r>
              <a:rPr lang="fr-FR" baseline="0" dirty="0" smtClean="0"/>
              <a:t>En parallèle, épistémologiquement, on assiste aussi à un phénomène de glissement analytique: de plus en plus d’appels à reconnaître la nature « sociale » des innovations. </a:t>
            </a:r>
            <a:r>
              <a:rPr lang="fr-FR" baseline="0" dirty="0" err="1" smtClean="0"/>
              <a:t>Latourisation</a:t>
            </a:r>
            <a:r>
              <a:rPr lang="fr-FR" baseline="0" dirty="0" smtClean="0"/>
              <a:t>. </a:t>
            </a:r>
          </a:p>
          <a:p>
            <a:pPr marL="0" indent="0">
              <a:buFont typeface="Wingdings" charset="0"/>
              <a:buNone/>
            </a:pPr>
            <a:endParaRPr lang="fr-FR" baseline="0" dirty="0" smtClean="0"/>
          </a:p>
          <a:p>
            <a:pPr marL="0" indent="0">
              <a:buFont typeface="Wingdings" charset="0"/>
              <a:buNone/>
            </a:pPr>
            <a:r>
              <a:rPr lang="fr-FR" baseline="0" dirty="0" smtClean="0"/>
              <a:t>Dans la contribution qui suit nous allons tenter d’en comprendre davantage non pas p/r à la nature sociale des innovations, mais p/r aux innovations sociales en tant que dynamiques complexes et multiformes. Nous allons ce faire à partir de nos observations de ce qui s’enclenche au sein des initiatives qui portent l’innovation sociale dans leur cœur.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23A7F-3CBB-7743-83CD-4785125DB33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4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réaliser ce voyage, nous partons -</a:t>
            </a:r>
            <a:r>
              <a:rPr lang="fr-FR" baseline="0" dirty="0" smtClean="0"/>
              <a:t>  du moins de manière implicite – de la représentation multi-niveaux de la transition. Qui explique l’avènement de l’innovation – en particulier à partir d’observations empiriques/historiques de l’innovation sociotechnique - en 3 dynamiques </a:t>
            </a:r>
            <a:r>
              <a:rPr lang="fr-FR" baseline="0" dirty="0" err="1" smtClean="0"/>
              <a:t>co</a:t>
            </a:r>
            <a:r>
              <a:rPr lang="fr-FR" baseline="0" dirty="0" smtClean="0"/>
              <a:t>-évolutives se situant à 3 niveaux d’agrégation.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Niche – régime – paysage.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La volonté de vouloir comprendre les dynamiques au sein de l’innovation sociale repose sur l’idée que: comprendre permet à terme de développer peut-</a:t>
            </a:r>
            <a:r>
              <a:rPr lang="fr-FR" baseline="0" dirty="0" smtClean="0"/>
              <a:t>être une forme de gouvernance du changement/d’une transition qui englobe ce type d’innovations. Et donc, d’atteindre potentiellement les flancs que l’innovation technologique n’atteindra jamais: soutenabilité forte, découplage absolu, société post-industrielle.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23A7F-3CBB-7743-83CD-4785125DB33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068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Comprendre</a:t>
            </a:r>
            <a:r>
              <a:rPr lang="fr-FR" baseline="0" dirty="0" smtClean="0"/>
              <a:t> les dynamiques à l’œuvre revient assez rapidement à déconstruire les images évocateurs:</a:t>
            </a:r>
          </a:p>
          <a:p>
            <a:endParaRPr lang="fr-FR" baseline="0" dirty="0" smtClean="0"/>
          </a:p>
          <a:p>
            <a:r>
              <a:rPr lang="fr-FR" baseline="0" dirty="0" smtClean="0">
                <a:sym typeface="Wingdings"/>
              </a:rPr>
              <a:t> D</a:t>
            </a:r>
            <a:r>
              <a:rPr lang="fr-FR" baseline="0" dirty="0" smtClean="0"/>
              <a:t>’une certaine linéarité du changement, de la transition. </a:t>
            </a:r>
            <a:r>
              <a:rPr lang="fr-FR" baseline="0" dirty="0" smtClean="0">
                <a:sym typeface="Wingdings"/>
              </a:rPr>
              <a:t>Transition n’est pas seulement « </a:t>
            </a:r>
            <a:r>
              <a:rPr lang="fr-FR" baseline="0" dirty="0" err="1" smtClean="0">
                <a:sym typeface="Wingdings"/>
              </a:rPr>
              <a:t>rocky</a:t>
            </a:r>
            <a:r>
              <a:rPr lang="fr-FR" baseline="0" dirty="0" smtClean="0">
                <a:sym typeface="Wingdings"/>
              </a:rPr>
              <a:t> »</a:t>
            </a:r>
          </a:p>
          <a:p>
            <a:pPr marL="171450" indent="-171450">
              <a:buFont typeface="Wingdings" charset="0"/>
              <a:buChar char="à"/>
            </a:pPr>
            <a:r>
              <a:rPr lang="fr-FR" baseline="0" dirty="0" smtClean="0">
                <a:sym typeface="Wingdings"/>
              </a:rPr>
              <a:t>Elle défie aussi toute réalité « d’accélération », telle qu’implicitement présente p.ex. dans l’image de la perspective multi-niveaux</a:t>
            </a:r>
          </a:p>
          <a:p>
            <a:pPr marL="0" indent="0">
              <a:buFont typeface="Wingdings" charset="0"/>
              <a:buNone/>
            </a:pPr>
            <a:endParaRPr lang="fr-FR" baseline="0" dirty="0" smtClean="0">
              <a:sym typeface="Wingdings"/>
            </a:endParaRPr>
          </a:p>
          <a:p>
            <a:pPr marL="0" indent="0">
              <a:buFont typeface="Wingdings" charset="0"/>
              <a:buNone/>
            </a:pPr>
            <a:r>
              <a:rPr lang="fr-FR" baseline="0" dirty="0" smtClean="0">
                <a:sym typeface="Wingdings"/>
              </a:rPr>
              <a:t>Plus on s’aventure dans la compréhension des innovations sociales, plus on découvre une réalité dynamique toute autre 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23A7F-3CBB-7743-83CD-4785125DB33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137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Celle</a:t>
            </a:r>
            <a:r>
              <a:rPr lang="fr-FR" baseline="0" dirty="0" smtClean="0"/>
              <a:t> de combats existentiels, de conflits, d’incertitudes, de non-dits, d’indéterminismes. </a:t>
            </a:r>
          </a:p>
          <a:p>
            <a:endParaRPr lang="fr-FR" baseline="0" dirty="0" smtClean="0"/>
          </a:p>
          <a:p>
            <a:pPr marL="171450" indent="-171450">
              <a:buFont typeface="Wingdings" charset="0"/>
              <a:buChar char="à"/>
            </a:pPr>
            <a:r>
              <a:rPr lang="fr-FR" baseline="0" dirty="0" smtClean="0"/>
              <a:t>Aussi bien internes aux innovations sociales en tant qu’entreprises humaines : l’homme ne peut s’abstraire de sa nature propre</a:t>
            </a:r>
          </a:p>
          <a:p>
            <a:pPr marL="171450" indent="-171450">
              <a:buFont typeface="Wingdings" charset="0"/>
              <a:buChar char="à"/>
            </a:pPr>
            <a:r>
              <a:rPr lang="fr-FR" baseline="0" dirty="0" smtClean="0"/>
              <a:t>Qu’externes dans les relations avec les acteurs étatiques voire du marché (</a:t>
            </a:r>
            <a:r>
              <a:rPr lang="fr-FR" baseline="0" dirty="0" err="1" smtClean="0"/>
              <a:t>über</a:t>
            </a:r>
            <a:r>
              <a:rPr lang="fr-FR" baseline="0" dirty="0" smtClean="0"/>
              <a:t> vs Taxi bruxellois)</a:t>
            </a:r>
            <a:endParaRPr lang="fr-FR" baseline="0" dirty="0" smtClean="0"/>
          </a:p>
          <a:p>
            <a:pPr marL="171450" indent="-171450">
              <a:buFont typeface="Wingdings" charset="0"/>
              <a:buChar char="à"/>
            </a:pPr>
            <a:r>
              <a:rPr lang="fr-FR" baseline="0" dirty="0" smtClean="0"/>
              <a:t>Qu’entres innovations sociales de natures plus ou moins identiques (GASAP vs La Ruche qui dit oui)</a:t>
            </a:r>
          </a:p>
          <a:p>
            <a:pPr marL="0" indent="0">
              <a:buFont typeface="Wingdings" charset="0"/>
              <a:buNone/>
            </a:pPr>
            <a:endParaRPr lang="fr-FR" baseline="0" dirty="0" smtClean="0"/>
          </a:p>
          <a:p>
            <a:pPr marL="0" indent="0">
              <a:buFont typeface="Wingdings" charset="0"/>
              <a:buNone/>
            </a:pPr>
            <a:r>
              <a:rPr lang="fr-FR" baseline="0" dirty="0" smtClean="0"/>
              <a:t>La question qui nous préoccupe est donc celle de la nature de la promesse: est-ce réaliste de penser que l’innovation sociale – alors qu’elle est sous l’emprise évidente de ces multiples dynamiques qui la reconfigurent voire dénaturent continuellement – puisse </a:t>
            </a:r>
            <a:r>
              <a:rPr lang="fr-FR" baseline="0" dirty="0" smtClean="0"/>
              <a:t>être une force transformative et donc une base au changement structurel ? </a:t>
            </a:r>
          </a:p>
          <a:p>
            <a:pPr marL="0" indent="0">
              <a:buFont typeface="Wingdings" charset="0"/>
              <a:buNone/>
            </a:pPr>
            <a:endParaRPr lang="fr-FR" baseline="0" dirty="0" smtClean="0"/>
          </a:p>
          <a:p>
            <a:pPr marL="0" indent="0">
              <a:buFont typeface="Wingdings" charset="0"/>
              <a:buNone/>
            </a:pPr>
            <a:r>
              <a:rPr lang="fr-FR" baseline="0" dirty="0" smtClean="0"/>
              <a:t>Nous allons tenter de montrer schématiquement ces reconfigurations, et leurs enjeux pour la tenue de la promesse réformatrice. </a:t>
            </a:r>
          </a:p>
          <a:p>
            <a:pPr marL="0" indent="0">
              <a:buFont typeface="Wingdings" charset="0"/>
              <a:buNone/>
            </a:pPr>
            <a:r>
              <a:rPr lang="fr-FR" baseline="0" dirty="0" smtClean="0"/>
              <a:t>Mais on va appeler ces reconfigurations des « dynamiques de co-production », en montrant comment le contexte </a:t>
            </a:r>
            <a:r>
              <a:rPr lang="fr-FR" baseline="0" dirty="0" err="1" smtClean="0"/>
              <a:t>institutionnello</a:t>
            </a:r>
            <a:r>
              <a:rPr lang="fr-FR" baseline="0" dirty="0" smtClean="0"/>
              <a:t>-économique dans lequel les innovations sociales baignent entache le caractère transformatif même des innovations sociales. Comment la capture des innovations sociales se déploie. Comment le cadrage / recadrage est opéré par les différents acteurs en lisse. 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23A7F-3CBB-7743-83CD-4785125DB33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508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23A7F-3CBB-7743-83CD-4785125DB33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441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charset="0"/>
              <a:buChar char="à"/>
            </a:pPr>
            <a:r>
              <a:rPr lang="fr-FR" sz="1200" dirty="0" smtClean="0"/>
              <a:t>Maintenir la nature de l’innovation sociale passerait ainsi</a:t>
            </a:r>
            <a:r>
              <a:rPr lang="fr-FR" sz="1200" baseline="0" dirty="0" smtClean="0"/>
              <a:t> aussi </a:t>
            </a:r>
            <a:r>
              <a:rPr lang="fr-FR" sz="1200" dirty="0" smtClean="0"/>
              <a:t>par un</a:t>
            </a:r>
            <a:r>
              <a:rPr lang="fr-FR" sz="1200" baseline="0" dirty="0" smtClean="0"/>
              <a:t> certain</a:t>
            </a:r>
            <a:r>
              <a:rPr lang="fr-FR" sz="1200" dirty="0" smtClean="0"/>
              <a:t> maintien de sa « nature interstitielle », i.e. de ne pas faire partie intégrale des solutions de marché, ni des solutions étatiques</a:t>
            </a:r>
          </a:p>
          <a:p>
            <a:pPr marL="171450" indent="-171450">
              <a:buFont typeface="Wingdings" charset="0"/>
              <a:buChar char="à"/>
            </a:pPr>
            <a:r>
              <a:rPr lang="fr-FR" sz="1200" dirty="0" smtClean="0"/>
              <a:t>Bataille identitaire</a:t>
            </a:r>
            <a:r>
              <a:rPr lang="fr-FR" sz="1200" baseline="0" dirty="0" smtClean="0"/>
              <a:t> : r</a:t>
            </a:r>
            <a:r>
              <a:rPr lang="fr-FR" sz="1200" dirty="0" smtClean="0"/>
              <a:t>ester alternatif, transformatif, porteur de changement par les actes </a:t>
            </a:r>
          </a:p>
          <a:p>
            <a:pPr marL="171450" indent="-171450">
              <a:buFont typeface="Wingdings" charset="0"/>
              <a:buChar char="à"/>
            </a:pPr>
            <a:endParaRPr lang="fr-FR" sz="1200" b="0" baseline="0" dirty="0" smtClean="0">
              <a:solidFill>
                <a:schemeClr val="accent1"/>
              </a:solidFill>
            </a:endParaRPr>
          </a:p>
          <a:p>
            <a:pPr marL="171450" indent="-171450">
              <a:buFont typeface="Wingdings" charset="0"/>
              <a:buChar char="à"/>
            </a:pPr>
            <a:r>
              <a:rPr lang="fr-FR" sz="1200" b="0" baseline="0" dirty="0" smtClean="0">
                <a:solidFill>
                  <a:schemeClr val="accent1"/>
                </a:solidFill>
              </a:rPr>
              <a:t>La problématique de la capture est démontrée par de multiples exemples : </a:t>
            </a:r>
          </a:p>
          <a:p>
            <a:pPr marL="628650" lvl="1" indent="-171450">
              <a:buFont typeface="Wingdings" charset="0"/>
              <a:buChar char="à"/>
            </a:pPr>
            <a:r>
              <a:rPr lang="fr-FR" sz="1200" b="0" baseline="0" dirty="0" smtClean="0">
                <a:solidFill>
                  <a:schemeClr val="accent1"/>
                </a:solidFill>
              </a:rPr>
              <a:t>L’agriculture bio qui se met au service de la distribution internationale et ne maîtrise plus sa propre normalisation, au point à devenir une partie du problème par son appartenance à l’agro-industriel</a:t>
            </a:r>
          </a:p>
          <a:p>
            <a:pPr marL="628650" lvl="1" indent="-171450">
              <a:buFont typeface="Wingdings" charset="0"/>
              <a:buChar char="à"/>
            </a:pPr>
            <a:r>
              <a:rPr lang="fr-FR" sz="1200" b="0" baseline="0" dirty="0" smtClean="0">
                <a:solidFill>
                  <a:schemeClr val="accent1"/>
                </a:solidFill>
              </a:rPr>
              <a:t>Plus récemment, les coopératives énergétiques – p.ex. en Allemagne - qui se sentent obligées à devenir des défenseurs d’intérêts industriels</a:t>
            </a:r>
            <a:endParaRPr lang="fr-FR" sz="1200" b="0" dirty="0" smtClean="0">
              <a:solidFill>
                <a:schemeClr val="accent1"/>
              </a:solidFill>
            </a:endParaRPr>
          </a:p>
          <a:p>
            <a:pPr marL="171450" indent="-171450">
              <a:buFont typeface="Wingdings" charset="0"/>
              <a:buChar char="à"/>
            </a:pPr>
            <a:endParaRPr lang="fr-FR" sz="1200" b="1" dirty="0" smtClean="0">
              <a:solidFill>
                <a:schemeClr val="accent1"/>
              </a:solidFill>
            </a:endParaRPr>
          </a:p>
          <a:p>
            <a:pPr marL="171450" indent="-171450">
              <a:buFont typeface="Wingdings" charset="0"/>
              <a:buChar char="à"/>
            </a:pPr>
            <a:r>
              <a:rPr lang="fr-FR" sz="1200" b="0" dirty="0" smtClean="0">
                <a:solidFill>
                  <a:schemeClr val="accent1"/>
                </a:solidFill>
              </a:rPr>
              <a:t>Intérêt est donc directement porté vers</a:t>
            </a:r>
            <a:r>
              <a:rPr lang="fr-FR" sz="1200" b="0" baseline="0" dirty="0" smtClean="0">
                <a:solidFill>
                  <a:schemeClr val="accent1"/>
                </a:solidFill>
              </a:rPr>
              <a:t> la compréhension des phénomènes d’institutionnalisation, i.e. de « récupération »</a:t>
            </a:r>
          </a:p>
          <a:p>
            <a:pPr marL="171450" indent="-171450">
              <a:buFont typeface="Wingdings" charset="0"/>
              <a:buChar char="à"/>
            </a:pPr>
            <a:r>
              <a:rPr lang="fr-FR" sz="1200" b="0" baseline="0" dirty="0" smtClean="0">
                <a:solidFill>
                  <a:schemeClr val="accent1"/>
                </a:solidFill>
              </a:rPr>
              <a:t>Le déploiement des innovations sociales au sein du </a:t>
            </a:r>
            <a:r>
              <a:rPr lang="fr-FR" sz="1200" b="0" baseline="0" dirty="0" err="1" smtClean="0">
                <a:solidFill>
                  <a:schemeClr val="accent1"/>
                </a:solidFill>
              </a:rPr>
              <a:t>mainstream</a:t>
            </a:r>
            <a:r>
              <a:rPr lang="fr-FR" sz="1200" b="0" baseline="0" dirty="0" smtClean="0">
                <a:solidFill>
                  <a:schemeClr val="accent1"/>
                </a:solidFill>
              </a:rPr>
              <a:t> et ce qui est cédé par les innovations sociales dans ces dynamiques de généralisation: rupture d’investissement, rupture de motivation, rupture de compétences innovantes…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23A7F-3CBB-7743-83CD-4785125DB33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472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200" dirty="0" smtClean="0">
                <a:sym typeface="Wingdings"/>
              </a:rPr>
              <a:t> existence « d’écologie d’innovations »; dispersion</a:t>
            </a:r>
            <a:r>
              <a:rPr lang="fr-FR" sz="1200" baseline="0" dirty="0" smtClean="0">
                <a:sym typeface="Wingdings"/>
              </a:rPr>
              <a:t> d’acteurs, de pratiques, de canaux de transmission  multiplicité organique de ce qui court sous le fanion RIPESS</a:t>
            </a:r>
            <a:endParaRPr lang="fr-FR" sz="1200" dirty="0" smtClean="0">
              <a:sym typeface="Wingdings"/>
            </a:endParaRPr>
          </a:p>
          <a:p>
            <a:pPr marL="0" indent="0">
              <a:buNone/>
            </a:pPr>
            <a:endParaRPr lang="fr-FR" sz="1200" dirty="0" smtClean="0">
              <a:sym typeface="Wingdings"/>
            </a:endParaRPr>
          </a:p>
          <a:p>
            <a:pPr marL="171450" indent="-171450">
              <a:buFont typeface="Wingdings" charset="0"/>
              <a:buChar char="à"/>
            </a:pPr>
            <a:r>
              <a:rPr lang="fr-FR" sz="1200" dirty="0" smtClean="0">
                <a:sym typeface="Wingdings"/>
              </a:rPr>
              <a:t>les (</a:t>
            </a:r>
            <a:r>
              <a:rPr lang="fr-FR" sz="1200" dirty="0" err="1" smtClean="0">
                <a:sym typeface="Wingdings"/>
              </a:rPr>
              <a:t>re</a:t>
            </a:r>
            <a:r>
              <a:rPr lang="fr-FR" sz="1200" dirty="0" smtClean="0">
                <a:sym typeface="Wingdings"/>
              </a:rPr>
              <a:t>)cadrages comme enjeux de </a:t>
            </a:r>
            <a:r>
              <a:rPr lang="fr-FR" sz="1200" dirty="0" err="1" smtClean="0">
                <a:sym typeface="Wingdings"/>
              </a:rPr>
              <a:t>mainstreaming</a:t>
            </a:r>
            <a:r>
              <a:rPr lang="fr-FR" sz="1200" dirty="0" smtClean="0">
                <a:sym typeface="Wingdings"/>
              </a:rPr>
              <a:t>; l’économie sociale et solidaire est</a:t>
            </a:r>
            <a:r>
              <a:rPr lang="fr-FR" sz="1200" baseline="0" dirty="0" smtClean="0">
                <a:sym typeface="Wingdings"/>
              </a:rPr>
              <a:t> appelée par certains comme un </a:t>
            </a:r>
            <a:r>
              <a:rPr lang="fr-FR" sz="1200" b="1" baseline="0" dirty="0" smtClean="0">
                <a:sym typeface="Wingdings"/>
              </a:rPr>
              <a:t>secteur</a:t>
            </a:r>
            <a:r>
              <a:rPr lang="fr-FR" sz="1200" baseline="0" dirty="0" smtClean="0">
                <a:sym typeface="Wingdings"/>
              </a:rPr>
              <a:t> en devenir. La distance originale par rapport à l’économie </a:t>
            </a:r>
            <a:r>
              <a:rPr lang="fr-FR" sz="1200" baseline="0" dirty="0" err="1" smtClean="0">
                <a:sym typeface="Wingdings"/>
              </a:rPr>
              <a:t>mainstream</a:t>
            </a:r>
            <a:r>
              <a:rPr lang="fr-FR" sz="1200" baseline="0" dirty="0" smtClean="0">
                <a:sym typeface="Wingdings"/>
              </a:rPr>
              <a:t> – et sa définition en secteurs identifiés – en est naturellement appelée à s’autodétruire</a:t>
            </a:r>
          </a:p>
          <a:p>
            <a:pPr marL="171450" indent="-171450">
              <a:buFont typeface="Wingdings" charset="0"/>
              <a:buChar char="à"/>
            </a:pPr>
            <a:endParaRPr lang="fr-FR" sz="1200" dirty="0" smtClean="0">
              <a:sym typeface="Wingdings"/>
            </a:endParaRPr>
          </a:p>
          <a:p>
            <a:pPr marL="171450" indent="-171450">
              <a:buFont typeface="Wingdings" charset="0"/>
              <a:buChar char="à"/>
            </a:pPr>
            <a:r>
              <a:rPr lang="fr-FR" sz="1200" dirty="0" smtClean="0">
                <a:sym typeface="Wingdings"/>
              </a:rPr>
              <a:t>contextualisations fortes; insertion particulière dans un territoire donné, </a:t>
            </a:r>
            <a:r>
              <a:rPr lang="fr-FR" sz="1200" dirty="0" err="1" smtClean="0">
                <a:sym typeface="Wingdings"/>
              </a:rPr>
              <a:t>e.g</a:t>
            </a:r>
            <a:r>
              <a:rPr lang="fr-FR" sz="1200" dirty="0" smtClean="0">
                <a:sym typeface="Wingdings"/>
              </a:rPr>
              <a:t>. interprétations culturales de ce qui</a:t>
            </a:r>
            <a:r>
              <a:rPr lang="fr-FR" sz="1200" baseline="0" dirty="0" smtClean="0">
                <a:sym typeface="Wingdings"/>
              </a:rPr>
              <a:t> est représenté par RIPESS, dichotomie entre le social et le solidaire</a:t>
            </a:r>
            <a:endParaRPr lang="fr-FR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23A7F-3CBB-7743-83CD-4785125DB33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0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6A8B-0A01-854E-B9D8-824B1BBB9C49}" type="datetimeFigureOut">
              <a:rPr lang="fr-FR" smtClean="0"/>
              <a:pPr/>
              <a:t>25/11/15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8A41-A0A5-DF45-965A-A3B9821FCA6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6A8B-0A01-854E-B9D8-824B1BBB9C49}" type="datetimeFigureOut">
              <a:rPr lang="fr-FR" smtClean="0"/>
              <a:pPr/>
              <a:t>25/11/15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8A41-A0A5-DF45-965A-A3B9821FCA6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6A8B-0A01-854E-B9D8-824B1BBB9C49}" type="datetimeFigureOut">
              <a:rPr lang="fr-FR" smtClean="0"/>
              <a:pPr/>
              <a:t>25/11/15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8A41-A0A5-DF45-965A-A3B9821FCA6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6A8B-0A01-854E-B9D8-824B1BBB9C49}" type="datetimeFigureOut">
              <a:rPr lang="fr-FR" smtClean="0"/>
              <a:pPr/>
              <a:t>25/11/15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8A41-A0A5-DF45-965A-A3B9821FCA6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6A8B-0A01-854E-B9D8-824B1BBB9C49}" type="datetimeFigureOut">
              <a:rPr lang="fr-FR" smtClean="0"/>
              <a:pPr/>
              <a:t>25/11/15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8A41-A0A5-DF45-965A-A3B9821FCA6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6A8B-0A01-854E-B9D8-824B1BBB9C49}" type="datetimeFigureOut">
              <a:rPr lang="fr-FR" smtClean="0"/>
              <a:pPr/>
              <a:t>25/11/15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8A41-A0A5-DF45-965A-A3B9821FCA6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6A8B-0A01-854E-B9D8-824B1BBB9C49}" type="datetimeFigureOut">
              <a:rPr lang="fr-FR" smtClean="0"/>
              <a:pPr/>
              <a:t>25/11/15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8A41-A0A5-DF45-965A-A3B9821FCA6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6A8B-0A01-854E-B9D8-824B1BBB9C49}" type="datetimeFigureOut">
              <a:rPr lang="fr-FR" smtClean="0"/>
              <a:pPr/>
              <a:t>25/11/15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8A41-A0A5-DF45-965A-A3B9821FCA6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6A8B-0A01-854E-B9D8-824B1BBB9C49}" type="datetimeFigureOut">
              <a:rPr lang="fr-FR" smtClean="0"/>
              <a:pPr/>
              <a:t>25/11/15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8A41-A0A5-DF45-965A-A3B9821FCA6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6A8B-0A01-854E-B9D8-824B1BBB9C49}" type="datetimeFigureOut">
              <a:rPr lang="fr-FR" smtClean="0"/>
              <a:pPr/>
              <a:t>25/11/15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8A41-A0A5-DF45-965A-A3B9821FCA6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6A8B-0A01-854E-B9D8-824B1BBB9C49}" type="datetimeFigureOut">
              <a:rPr lang="fr-FR" smtClean="0"/>
              <a:pPr/>
              <a:t>25/11/15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8A41-A0A5-DF45-965A-A3B9821FCA6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F6A8B-0A01-854E-B9D8-824B1BBB9C49}" type="datetimeFigureOut">
              <a:rPr lang="fr-FR" smtClean="0"/>
              <a:pPr/>
              <a:t>25/11/15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B8A41-A0A5-DF45-965A-A3B9821FCA6E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bauler@ulb.ac.b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0173" y="2240176"/>
            <a:ext cx="8458201" cy="3628739"/>
          </a:xfrm>
        </p:spPr>
        <p:txBody>
          <a:bodyPr>
            <a:noAutofit/>
          </a:bodyPr>
          <a:lstStyle/>
          <a:p>
            <a:pPr algn="r"/>
            <a:r>
              <a:rPr lang="fr-FR" sz="3400" b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ea typeface="ＭＳ Ｐゴシック" pitchFamily="-109" charset="-128"/>
                <a:cs typeface="Helvetica"/>
              </a:rPr>
              <a:t>entre capture et rupture</a:t>
            </a:r>
            <a:br>
              <a:rPr lang="fr-FR" sz="3400" b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ea typeface="ＭＳ Ｐゴシック" pitchFamily="-109" charset="-128"/>
                <a:cs typeface="Helvetica"/>
              </a:rPr>
            </a:br>
            <a:r>
              <a:rPr lang="fr-FR" sz="2800" b="1" i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ea typeface="ＭＳ Ｐゴシック" pitchFamily="-109" charset="-128"/>
                <a:cs typeface="Helvetica"/>
              </a:rPr>
              <a:t>a</a:t>
            </a:r>
            <a:r>
              <a:rPr lang="fr-FR" sz="2800" b="1" i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ea typeface="ＭＳ Ｐゴシック" pitchFamily="-109" charset="-128"/>
                <a:cs typeface="Helvetica"/>
              </a:rPr>
              <a:t>pport de l’innovation sociale à </a:t>
            </a:r>
            <a:br>
              <a:rPr lang="fr-FR" sz="2800" b="1" i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ea typeface="ＭＳ Ｐゴシック" pitchFamily="-109" charset="-128"/>
                <a:cs typeface="Helvetica"/>
              </a:rPr>
            </a:br>
            <a:r>
              <a:rPr lang="fr-FR" sz="2800" b="1" i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ea typeface="ＭＳ Ｐゴシック" pitchFamily="-109" charset="-128"/>
                <a:cs typeface="Helvetica"/>
              </a:rPr>
              <a:t>une alternative socio-environnementale</a:t>
            </a:r>
            <a:r>
              <a:rPr lang="fr-FR" sz="2800" b="1" i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ea typeface="ＭＳ Ｐゴシック" pitchFamily="-109" charset="-128"/>
                <a:cs typeface="Helvetica"/>
              </a:rPr>
              <a:t/>
            </a:r>
            <a:br>
              <a:rPr lang="fr-FR" sz="2800" b="1" i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ea typeface="ＭＳ Ｐゴシック" pitchFamily="-109" charset="-128"/>
                <a:cs typeface="Helvetica"/>
              </a:rPr>
            </a:br>
            <a:r>
              <a:rPr lang="fr-FR" sz="2800" b="1" i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ea typeface="ＭＳ Ｐゴシック" pitchFamily="-109" charset="-128"/>
                <a:cs typeface="Helvetica"/>
              </a:rPr>
              <a:t/>
            </a:r>
            <a:br>
              <a:rPr lang="fr-FR" sz="2800" b="1" i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ea typeface="ＭＳ Ｐゴシック" pitchFamily="-109" charset="-128"/>
                <a:cs typeface="Helvetica"/>
              </a:rPr>
            </a:b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ea typeface="ＭＳ Ｐゴシック" pitchFamily="-109" charset="-128"/>
                <a:cs typeface="Helvetica"/>
              </a:rPr>
              <a:t/>
            </a:r>
            <a:b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ea typeface="ＭＳ Ｐゴシック" pitchFamily="-109" charset="-128"/>
                <a:cs typeface="Helvetica"/>
              </a:rPr>
            </a:b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ea typeface="ＭＳ Ｐゴシック" pitchFamily="-109" charset="-128"/>
                <a:cs typeface="Helvetica"/>
              </a:rPr>
              <a:t/>
            </a:r>
            <a:b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ea typeface="ＭＳ Ｐゴシック" pitchFamily="-109" charset="-128"/>
                <a:cs typeface="Helvetica"/>
              </a:rPr>
            </a:b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ea typeface="ＭＳ Ｐゴシック" pitchFamily="-109" charset="-128"/>
                <a:cs typeface="Helvetica"/>
              </a:rPr>
              <a:t>Tom 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ea typeface="ＭＳ Ｐゴシック" pitchFamily="-109" charset="-128"/>
                <a:cs typeface="Helvetica"/>
              </a:rPr>
              <a:t>BAULER</a:t>
            </a:r>
            <a:b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ea typeface="ＭＳ Ｐゴシック" pitchFamily="-109" charset="-128"/>
                <a:cs typeface="Helvetica"/>
              </a:rPr>
            </a:b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  <a:latin typeface="Helvetica"/>
                <a:ea typeface="ＭＳ Ｐゴシック" pitchFamily="-109" charset="-128"/>
                <a:cs typeface="Helvetica"/>
              </a:rPr>
              <a:t>Bonno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ea typeface="ＭＳ Ｐゴシック" pitchFamily="-109" charset="-128"/>
                <a:cs typeface="Helvetica"/>
              </a:rPr>
              <a:t> PEL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ea typeface="ＭＳ Ｐゴシック" pitchFamily="-109" charset="-128"/>
                <a:cs typeface="Helvetica"/>
              </a:rPr>
              <a:t/>
            </a:r>
            <a:b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ea typeface="ＭＳ Ｐゴシック" pitchFamily="-109" charset="-128"/>
                <a:cs typeface="Helvetica"/>
              </a:rPr>
            </a:b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ea typeface="ＭＳ Ｐゴシック" pitchFamily="-109" charset="-128"/>
                <a:cs typeface="Helvetica"/>
              </a:rPr>
              <a:t>Centre d’Etudes du Développement Durable</a:t>
            </a:r>
            <a:b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ea typeface="ＭＳ Ｐゴシック" pitchFamily="-109" charset="-128"/>
                <a:cs typeface="Helvetica"/>
              </a:rPr>
            </a:b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Helvetica"/>
                <a:ea typeface="ＭＳ Ｐゴシック" pitchFamily="-109" charset="-128"/>
                <a:cs typeface="Helvetica"/>
                <a:hlinkClick r:id="rId2"/>
              </a:rPr>
              <a:t>tbauler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Helvetica"/>
                <a:ea typeface="ＭＳ Ｐゴシック" pitchFamily="-109" charset="-128"/>
                <a:cs typeface="Helvetica"/>
                <a:hlinkClick r:id="rId2"/>
              </a:rPr>
              <a:t>@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Helvetica"/>
                <a:ea typeface="ＭＳ Ｐゴシック" pitchFamily="-109" charset="-128"/>
                <a:cs typeface="Helvetica"/>
                <a:hlinkClick r:id="rId2"/>
              </a:rPr>
              <a:t>ulb.ac.be</a:t>
            </a:r>
            <a:endParaRPr lang="fr-FR" sz="1400" b="1" dirty="0">
              <a:solidFill>
                <a:schemeClr val="accent1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6" name="Image 5" descr="head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93750"/>
          </a:xfrm>
          <a:prstGeom prst="rect">
            <a:avLst/>
          </a:prstGeom>
        </p:spPr>
      </p:pic>
      <p:pic>
        <p:nvPicPr>
          <p:cNvPr id="7" name="Image 6" descr="bott1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4" y="6084858"/>
            <a:ext cx="9144000" cy="79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ott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425"/>
            <a:ext cx="9144000" cy="790575"/>
          </a:xfrm>
          <a:prstGeom prst="rect">
            <a:avLst/>
          </a:prstGeom>
        </p:spPr>
      </p:pic>
      <p:pic>
        <p:nvPicPr>
          <p:cNvPr id="7" name="Image 6" descr="head3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97"/>
            <a:ext cx="9144000" cy="790576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76200" y="1276436"/>
            <a:ext cx="8991600" cy="502519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rgbClr val="376092"/>
                </a:solidFill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retour sur la nature de la </a:t>
            </a:r>
            <a:r>
              <a:rPr lang="fr-FR" sz="2800" b="1" i="1" dirty="0">
                <a:solidFill>
                  <a:srgbClr val="376092"/>
                </a:solidFill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promesse</a:t>
            </a:r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/>
              <a:t>Analyse du caractère transformatif des innovations sociales comme base pour identifier une gouvernance des alternatives ? </a:t>
            </a:r>
          </a:p>
          <a:p>
            <a:endParaRPr lang="fr-FR" sz="2000" b="1" dirty="0">
              <a:solidFill>
                <a:schemeClr val="accent1"/>
              </a:solidFill>
            </a:endParaRPr>
          </a:p>
          <a:p>
            <a:pPr lvl="1"/>
            <a:r>
              <a:rPr lang="fr-FR" sz="2000" b="1" dirty="0" smtClean="0">
                <a:solidFill>
                  <a:schemeClr val="accent1"/>
                </a:solidFill>
              </a:rPr>
              <a:t>Co-évolutives</a:t>
            </a:r>
          </a:p>
          <a:p>
            <a:pPr lvl="1"/>
            <a:r>
              <a:rPr lang="fr-FR" sz="2000" b="1" dirty="0" err="1" smtClean="0">
                <a:solidFill>
                  <a:schemeClr val="accent1"/>
                </a:solidFill>
              </a:rPr>
              <a:t>Co-produites</a:t>
            </a:r>
            <a:endParaRPr lang="fr-FR" sz="2000" b="1" dirty="0" smtClean="0">
              <a:solidFill>
                <a:schemeClr val="accent1"/>
              </a:solidFill>
            </a:endParaRPr>
          </a:p>
          <a:p>
            <a:pPr lvl="1"/>
            <a:r>
              <a:rPr lang="fr-FR" sz="2000" b="1" dirty="0" smtClean="0">
                <a:solidFill>
                  <a:schemeClr val="accent1"/>
                </a:solidFill>
              </a:rPr>
              <a:t>Co-construites</a:t>
            </a:r>
            <a:endParaRPr lang="fr-FR" sz="2000" dirty="0" smtClean="0">
              <a:solidFill>
                <a:srgbClr val="000000"/>
              </a:solidFill>
            </a:endParaRPr>
          </a:p>
          <a:p>
            <a:endParaRPr lang="fr-FR" sz="2000" b="1" dirty="0">
              <a:solidFill>
                <a:srgbClr val="000000"/>
              </a:solidFill>
            </a:endParaRPr>
          </a:p>
          <a:p>
            <a:pPr>
              <a:buFont typeface="Wingdings" charset="0"/>
              <a:buChar char="à"/>
            </a:pPr>
            <a:r>
              <a:rPr lang="fr-FR" sz="2000" b="1" dirty="0" smtClean="0">
                <a:solidFill>
                  <a:srgbClr val="000000"/>
                </a:solidFill>
                <a:sym typeface="Wingdings"/>
              </a:rPr>
              <a:t>Dynamiques d’innovations sociales transformatives emp</a:t>
            </a:r>
            <a:r>
              <a:rPr lang="fr-FR" sz="2000" b="1" dirty="0" smtClean="0">
                <a:solidFill>
                  <a:srgbClr val="000000"/>
                </a:solidFill>
                <a:sym typeface="Wingdings"/>
              </a:rPr>
              <a:t>êchent</a:t>
            </a:r>
            <a:r>
              <a:rPr lang="fr-FR" sz="2000" b="1" dirty="0" smtClean="0">
                <a:solidFill>
                  <a:srgbClr val="000000"/>
                </a:solidFill>
                <a:sym typeface="Wingdings"/>
              </a:rPr>
              <a:t> la généralisation</a:t>
            </a:r>
          </a:p>
          <a:p>
            <a:pPr>
              <a:buFont typeface="Wingdings" charset="0"/>
              <a:buChar char="à"/>
            </a:pPr>
            <a:r>
              <a:rPr lang="fr-FR" sz="2000" b="1" dirty="0" smtClean="0">
                <a:solidFill>
                  <a:schemeClr val="accent1"/>
                </a:solidFill>
              </a:rPr>
              <a:t>Multiplicité des cadrages induirait une multiplicité des gouvernances ? </a:t>
            </a:r>
            <a:endParaRPr lang="fr-FR" sz="20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5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WLD02-05-bois_420px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7" b="15627"/>
          <a:stretch>
            <a:fillRect/>
          </a:stretch>
        </p:blipFill>
        <p:spPr>
          <a:xfrm>
            <a:off x="1080931" y="1987830"/>
            <a:ext cx="6984334" cy="3841114"/>
          </a:xfrm>
        </p:spPr>
      </p:pic>
      <p:sp>
        <p:nvSpPr>
          <p:cNvPr id="6" name="ZoneTexte 5"/>
          <p:cNvSpPr txBox="1"/>
          <p:nvPr/>
        </p:nvSpPr>
        <p:spPr>
          <a:xfrm rot="16200000">
            <a:off x="7801306" y="4912903"/>
            <a:ext cx="15550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C0504D"/>
                </a:solidFill>
              </a:rPr>
              <a:t>© </a:t>
            </a:r>
            <a:r>
              <a:rPr lang="fr-FR" sz="1200" dirty="0" err="1" smtClean="0">
                <a:solidFill>
                  <a:srgbClr val="C0504D"/>
                </a:solidFill>
              </a:rPr>
              <a:t>Wennig</a:t>
            </a:r>
            <a:r>
              <a:rPr lang="fr-FR" sz="1200" dirty="0" smtClean="0">
                <a:solidFill>
                  <a:srgbClr val="C0504D"/>
                </a:solidFill>
              </a:rPr>
              <a:t> &amp; </a:t>
            </a:r>
            <a:r>
              <a:rPr lang="fr-FR" sz="1200" dirty="0" err="1" smtClean="0">
                <a:solidFill>
                  <a:srgbClr val="C0504D"/>
                </a:solidFill>
              </a:rPr>
              <a:t>Daubach</a:t>
            </a:r>
            <a:endParaRPr lang="fr-FR" sz="12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9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4" descr="neo rauch-goldgrub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84879"/>
            <a:ext cx="8840788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867811" y="6334897"/>
            <a:ext cx="3239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Rauch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Neo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(2007) « 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Goldgrube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215082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89" y="1026363"/>
            <a:ext cx="5793908" cy="568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153" y="1875642"/>
            <a:ext cx="3434938" cy="479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100" y="1457063"/>
            <a:ext cx="5240925" cy="524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12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ead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90575"/>
          </a:xfrm>
          <a:prstGeom prst="rect">
            <a:avLst/>
          </a:prstGeom>
        </p:spPr>
      </p:pic>
      <p:pic>
        <p:nvPicPr>
          <p:cNvPr id="5" name="Image 4" descr="bott2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" y="6082024"/>
            <a:ext cx="9144001" cy="790575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228600" y="1269638"/>
            <a:ext cx="8763000" cy="4511401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fr-FR" sz="3000" b="1" dirty="0" smtClean="0">
                <a:solidFill>
                  <a:srgbClr val="376092"/>
                </a:solidFill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Déroulement</a:t>
            </a:r>
            <a:endParaRPr lang="fr-FR" sz="3000" b="1" dirty="0">
              <a:solidFill>
                <a:srgbClr val="376092"/>
              </a:solidFill>
              <a:ea typeface="ＭＳ Ｐゴシック" pitchFamily="-109" charset="-128"/>
              <a:cs typeface="ＭＳ Ｐゴシック" pitchFamily="-109" charset="-128"/>
              <a:sym typeface="Wingdings" pitchFamily="-109" charset="2"/>
            </a:endParaRPr>
          </a:p>
          <a:p>
            <a:pPr marL="0" indent="0">
              <a:buNone/>
            </a:pPr>
            <a:endParaRPr lang="fr-FR" sz="2000" dirty="0">
              <a:solidFill>
                <a:srgbClr val="376092"/>
              </a:solidFill>
              <a:ea typeface="ＭＳ Ｐゴシック" pitchFamily="-109" charset="-128"/>
              <a:cs typeface="ＭＳ Ｐゴシック" pitchFamily="-109" charset="-128"/>
              <a:sym typeface="Wingdings" pitchFamily="-109" charset="2"/>
            </a:endParaRPr>
          </a:p>
          <a:p>
            <a:r>
              <a:rPr lang="fr-FR" sz="2000" dirty="0"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l</a:t>
            </a:r>
            <a:r>
              <a:rPr lang="fr-FR" sz="2000" dirty="0" smtClean="0"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a nature </a:t>
            </a:r>
            <a:r>
              <a:rPr lang="fr-FR" sz="2000" dirty="0" smtClean="0"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de l’</a:t>
            </a:r>
            <a:r>
              <a:rPr lang="fr-FR" sz="2000" i="1" dirty="0" smtClean="0"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innovation sociale</a:t>
            </a:r>
            <a:r>
              <a:rPr lang="fr-FR" sz="2000" i="1" dirty="0"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 </a:t>
            </a:r>
            <a:endParaRPr lang="fr-FR" sz="2000" i="1" dirty="0" smtClean="0">
              <a:ea typeface="ＭＳ Ｐゴシック" pitchFamily="-109" charset="-128"/>
              <a:cs typeface="ＭＳ Ｐゴシック" pitchFamily="-109" charset="-128"/>
              <a:sym typeface="Wingdings" pitchFamily="-109" charset="2"/>
            </a:endParaRPr>
          </a:p>
          <a:p>
            <a:r>
              <a:rPr lang="fr-FR" sz="2000" dirty="0" smtClean="0"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la </a:t>
            </a:r>
            <a:r>
              <a:rPr lang="fr-FR" sz="2000" dirty="0" smtClean="0"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nature </a:t>
            </a:r>
            <a:r>
              <a:rPr lang="fr-FR" sz="2000" dirty="0" smtClean="0"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de la dialectique </a:t>
            </a:r>
            <a:r>
              <a:rPr lang="fr-FR" sz="2000" i="1" dirty="0" smtClean="0"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capture vs. rupture</a:t>
            </a:r>
          </a:p>
          <a:p>
            <a:r>
              <a:rPr lang="fr-FR" sz="2000" dirty="0" smtClean="0"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la nature des </a:t>
            </a:r>
            <a:r>
              <a:rPr lang="fr-FR" sz="2000" i="1" dirty="0" smtClean="0"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dynamiques</a:t>
            </a:r>
            <a:r>
              <a:rPr lang="fr-FR" sz="2000" dirty="0" smtClean="0"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 de capture </a:t>
            </a:r>
            <a:r>
              <a:rPr lang="fr-FR" sz="2000" dirty="0" smtClean="0"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et de cadrage</a:t>
            </a:r>
            <a:endParaRPr lang="fr-FR" sz="2000" dirty="0" smtClean="0">
              <a:ea typeface="ＭＳ Ｐゴシック" pitchFamily="-109" charset="-128"/>
              <a:cs typeface="ＭＳ Ｐゴシック" pitchFamily="-109" charset="-128"/>
              <a:sym typeface="Wingdings" pitchFamily="-109" charset="2"/>
            </a:endParaRPr>
          </a:p>
          <a:p>
            <a:r>
              <a:rPr lang="fr-FR" sz="2000" dirty="0" smtClean="0"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retour sur la nature de la </a:t>
            </a:r>
            <a:r>
              <a:rPr lang="fr-FR" sz="2000" i="1" dirty="0" smtClean="0"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promesse</a:t>
            </a:r>
            <a:endParaRPr lang="fr-FR" sz="2000" i="1" dirty="0">
              <a:ea typeface="ＭＳ Ｐゴシック" pitchFamily="-109" charset="-128"/>
              <a:cs typeface="ＭＳ Ｐゴシック" pitchFamily="-109" charset="-128"/>
              <a:sym typeface="Wingdings" pitchFamily="-109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 rot="10800000">
            <a:off x="3754648" y="2516177"/>
            <a:ext cx="5389352" cy="4239624"/>
          </a:xfrm>
          <a:prstGeom prst="rect">
            <a:avLst/>
          </a:prstGeom>
        </p:spPr>
      </p:pic>
      <p:pic>
        <p:nvPicPr>
          <p:cNvPr id="6" name="Image 5" descr="bott3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67425"/>
            <a:ext cx="9144000" cy="790575"/>
          </a:xfrm>
          <a:prstGeom prst="rect">
            <a:avLst/>
          </a:prstGeom>
        </p:spPr>
      </p:pic>
      <p:pic>
        <p:nvPicPr>
          <p:cNvPr id="7" name="Image 6" descr="head3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597"/>
            <a:ext cx="9144000" cy="790576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76200" y="1276436"/>
            <a:ext cx="8991600" cy="502519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la nature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de l’</a:t>
            </a:r>
            <a:r>
              <a:rPr lang="fr-FR" sz="2800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innovation sociale</a:t>
            </a:r>
            <a:endParaRPr lang="fr-FR" sz="2800" b="1" i="1" dirty="0">
              <a:solidFill>
                <a:schemeClr val="accent1">
                  <a:lumMod val="75000"/>
                </a:schemeClr>
              </a:solidFill>
              <a:ea typeface="ＭＳ Ｐゴシック" pitchFamily="-109" charset="-128"/>
              <a:cs typeface="ＭＳ Ｐゴシック" pitchFamily="-109" charset="-128"/>
              <a:sym typeface="Wingdings"/>
            </a:endParaRPr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/>
              <a:t>Innovation sociale est </a:t>
            </a:r>
            <a:r>
              <a:rPr lang="fr-FR" sz="2000" b="1" dirty="0" smtClean="0">
                <a:solidFill>
                  <a:srgbClr val="376092"/>
                </a:solidFill>
              </a:rPr>
              <a:t>interstitielle </a:t>
            </a:r>
          </a:p>
          <a:p>
            <a:pPr marL="457200" lvl="1" indent="0">
              <a:buNone/>
            </a:pPr>
            <a:endParaRPr lang="fr-FR" sz="1600" i="1" dirty="0"/>
          </a:p>
          <a:p>
            <a:pPr marL="457200" lvl="1" indent="0">
              <a:buNone/>
            </a:pPr>
            <a:r>
              <a:rPr lang="fr-FR" sz="1800" i="1" dirty="0" smtClean="0"/>
              <a:t>«</a:t>
            </a:r>
            <a:r>
              <a:rPr lang="fr-FR" sz="1800" i="1" dirty="0"/>
              <a:t> Social innovation </a:t>
            </a:r>
            <a:r>
              <a:rPr lang="fr-FR" sz="1800" i="1" dirty="0" err="1"/>
              <a:t>occurs</a:t>
            </a:r>
            <a:r>
              <a:rPr lang="fr-FR" sz="1800" i="1" dirty="0"/>
              <a:t> </a:t>
            </a:r>
            <a:r>
              <a:rPr lang="fr-FR" sz="1800" i="1" dirty="0" err="1"/>
              <a:t>because</a:t>
            </a:r>
            <a:r>
              <a:rPr lang="fr-FR" sz="1800" i="1" dirty="0"/>
              <a:t> </a:t>
            </a:r>
            <a:r>
              <a:rPr lang="fr-FR" sz="1800" i="1" dirty="0" err="1"/>
              <a:t>socially</a:t>
            </a:r>
            <a:r>
              <a:rPr lang="fr-FR" sz="1800" i="1" dirty="0"/>
              <a:t> </a:t>
            </a:r>
            <a:r>
              <a:rPr lang="fr-FR" sz="1800" i="1" dirty="0" err="1"/>
              <a:t>innovative</a:t>
            </a:r>
            <a:r>
              <a:rPr lang="fr-FR" sz="1800" i="1" dirty="0"/>
              <a:t> actions, </a:t>
            </a:r>
            <a:r>
              <a:rPr lang="fr-FR" sz="1800" i="1" dirty="0" err="1"/>
              <a:t>strategies</a:t>
            </a:r>
            <a:r>
              <a:rPr lang="fr-FR" sz="1800" i="1" dirty="0"/>
              <a:t>, </a:t>
            </a:r>
            <a:r>
              <a:rPr lang="fr-FR" sz="1800" i="1" dirty="0" smtClean="0"/>
              <a:t>practices </a:t>
            </a:r>
            <a:r>
              <a:rPr lang="fr-FR" sz="1800" i="1" dirty="0"/>
              <a:t>and </a:t>
            </a:r>
            <a:r>
              <a:rPr lang="fr-FR" sz="1800" i="1" dirty="0" err="1"/>
              <a:t>processes</a:t>
            </a:r>
            <a:r>
              <a:rPr lang="fr-FR" sz="1800" i="1" dirty="0"/>
              <a:t> arise </a:t>
            </a:r>
            <a:r>
              <a:rPr lang="fr-FR" sz="1800" i="1" dirty="0" err="1"/>
              <a:t>whenever</a:t>
            </a:r>
            <a:r>
              <a:rPr lang="fr-FR" sz="1800" i="1" dirty="0"/>
              <a:t> </a:t>
            </a:r>
            <a:r>
              <a:rPr lang="fr-FR" sz="1800" i="1" dirty="0" err="1"/>
              <a:t>problems</a:t>
            </a:r>
            <a:r>
              <a:rPr lang="fr-FR" sz="1800" i="1" dirty="0"/>
              <a:t> of </a:t>
            </a:r>
            <a:r>
              <a:rPr lang="fr-FR" sz="1800" i="1" dirty="0" err="1"/>
              <a:t>poverty</a:t>
            </a:r>
            <a:r>
              <a:rPr lang="fr-FR" sz="1800" i="1" dirty="0"/>
              <a:t>, exclusion, </a:t>
            </a:r>
            <a:r>
              <a:rPr lang="fr-FR" sz="1800" i="1" dirty="0" err="1" smtClean="0"/>
              <a:t>segregation</a:t>
            </a:r>
            <a:r>
              <a:rPr lang="fr-FR" sz="1800" i="1" dirty="0" smtClean="0"/>
              <a:t> </a:t>
            </a:r>
            <a:r>
              <a:rPr lang="fr-FR" sz="1800" i="1" dirty="0"/>
              <a:t>and </a:t>
            </a:r>
            <a:r>
              <a:rPr lang="fr-FR" sz="1800" i="1" dirty="0" err="1"/>
              <a:t>deprivation</a:t>
            </a:r>
            <a:r>
              <a:rPr lang="fr-FR" sz="1800" i="1" dirty="0"/>
              <a:t> or </a:t>
            </a:r>
            <a:r>
              <a:rPr lang="fr-FR" sz="1800" i="1" dirty="0" err="1"/>
              <a:t>opportunities</a:t>
            </a:r>
            <a:r>
              <a:rPr lang="fr-FR" sz="1800" i="1" dirty="0"/>
              <a:t> or </a:t>
            </a:r>
            <a:r>
              <a:rPr lang="fr-FR" sz="1800" i="1" dirty="0" err="1"/>
              <a:t>improving</a:t>
            </a:r>
            <a:r>
              <a:rPr lang="fr-FR" sz="1800" i="1" dirty="0"/>
              <a:t> living conditions </a:t>
            </a:r>
            <a:r>
              <a:rPr lang="fr-FR" sz="1800" i="1" dirty="0" err="1" smtClean="0"/>
              <a:t>cannot</a:t>
            </a:r>
            <a:r>
              <a:rPr lang="fr-FR" sz="1800" i="1" dirty="0" smtClean="0"/>
              <a:t> </a:t>
            </a:r>
            <a:r>
              <a:rPr lang="fr-FR" sz="1800" i="1" dirty="0" err="1"/>
              <a:t>find</a:t>
            </a:r>
            <a:r>
              <a:rPr lang="fr-FR" sz="1800" i="1" dirty="0"/>
              <a:t> </a:t>
            </a:r>
            <a:r>
              <a:rPr lang="fr-FR" sz="1800" i="1" dirty="0" err="1"/>
              <a:t>satisfactory</a:t>
            </a:r>
            <a:r>
              <a:rPr lang="fr-FR" sz="1800" i="1" dirty="0"/>
              <a:t> solutions in the ‘</a:t>
            </a:r>
            <a:r>
              <a:rPr lang="fr-FR" sz="1800" i="1" dirty="0" err="1"/>
              <a:t>institutionalized</a:t>
            </a:r>
            <a:r>
              <a:rPr lang="fr-FR" sz="1800" i="1" dirty="0"/>
              <a:t> </a:t>
            </a:r>
            <a:r>
              <a:rPr lang="fr-FR" sz="1800" i="1" dirty="0" err="1"/>
              <a:t>field</a:t>
            </a:r>
            <a:r>
              <a:rPr lang="fr-FR" sz="1800" i="1" dirty="0"/>
              <a:t>’ of public or </a:t>
            </a:r>
            <a:r>
              <a:rPr lang="fr-FR" sz="1800" i="1" dirty="0" err="1"/>
              <a:t>private</a:t>
            </a:r>
            <a:r>
              <a:rPr lang="fr-FR" sz="1800" i="1" dirty="0"/>
              <a:t> action. »</a:t>
            </a:r>
            <a:r>
              <a:rPr lang="fr-FR" sz="1600" i="1" dirty="0"/>
              <a:t> </a:t>
            </a:r>
            <a:r>
              <a:rPr lang="fr-FR" sz="1600" dirty="0"/>
              <a:t>(</a:t>
            </a:r>
            <a:r>
              <a:rPr lang="fr-FR" sz="1600" dirty="0" err="1"/>
              <a:t>Moulaert</a:t>
            </a:r>
            <a:r>
              <a:rPr lang="fr-FR" sz="1600" dirty="0"/>
              <a:t> 2013 : 2</a:t>
            </a:r>
            <a:r>
              <a:rPr lang="fr-FR" sz="1600" dirty="0" smtClean="0"/>
              <a:t>) </a:t>
            </a:r>
            <a:endParaRPr lang="en-US" sz="1600" dirty="0"/>
          </a:p>
          <a:p>
            <a:endParaRPr lang="fr-FR" sz="2000" b="1" dirty="0" smtClean="0">
              <a:solidFill>
                <a:srgbClr val="4F81BD"/>
              </a:solidFill>
            </a:endParaRPr>
          </a:p>
          <a:p>
            <a:r>
              <a:rPr lang="fr-FR" sz="2000" b="1" dirty="0" smtClean="0">
                <a:solidFill>
                  <a:srgbClr val="4F81BD"/>
                </a:solidFill>
              </a:rPr>
              <a:t>entre Marché</a:t>
            </a:r>
            <a:r>
              <a:rPr lang="fr-FR" sz="2000" b="1" dirty="0">
                <a:solidFill>
                  <a:srgbClr val="4F81BD"/>
                </a:solidFill>
              </a:rPr>
              <a:t> </a:t>
            </a:r>
            <a:r>
              <a:rPr lang="fr-FR" sz="2000" b="1" dirty="0" smtClean="0">
                <a:solidFill>
                  <a:srgbClr val="4F81BD"/>
                </a:solidFill>
              </a:rPr>
              <a:t>et Etat </a:t>
            </a:r>
          </a:p>
          <a:p>
            <a:pPr marL="0" indent="0">
              <a:buNone/>
            </a:pPr>
            <a:endParaRPr lang="fr-FR" sz="2000" b="1" dirty="0" smtClean="0">
              <a:solidFill>
                <a:srgbClr val="4F81BD"/>
              </a:solidFill>
            </a:endParaRPr>
          </a:p>
          <a:p>
            <a:pPr>
              <a:buFont typeface="Wingdings" charset="0"/>
              <a:buChar char="à"/>
            </a:pPr>
            <a:r>
              <a:rPr lang="fr-FR" sz="2000" b="1" dirty="0" smtClean="0">
                <a:solidFill>
                  <a:srgbClr val="4F81BD"/>
                </a:solidFill>
                <a:sym typeface="Wingdings"/>
              </a:rPr>
              <a:t>finalité sociale</a:t>
            </a:r>
          </a:p>
          <a:p>
            <a:pPr>
              <a:buFont typeface="Wingdings" charset="0"/>
              <a:buChar char="à"/>
            </a:pPr>
            <a:r>
              <a:rPr lang="fr-FR" sz="2000" b="1" dirty="0">
                <a:solidFill>
                  <a:srgbClr val="4F81BD"/>
                </a:solidFill>
                <a:sym typeface="Wingdings"/>
              </a:rPr>
              <a:t>p</a:t>
            </a:r>
            <a:r>
              <a:rPr lang="fr-FR" sz="2000" b="1" dirty="0" smtClean="0">
                <a:solidFill>
                  <a:srgbClr val="4F81BD"/>
                </a:solidFill>
                <a:sym typeface="Wingdings"/>
              </a:rPr>
              <a:t>ar les relations sociales</a:t>
            </a:r>
            <a:endParaRPr lang="fr-FR" sz="2000" b="1" dirty="0" smtClean="0">
              <a:solidFill>
                <a:srgbClr val="4F81B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ott3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67425"/>
            <a:ext cx="9144000" cy="790575"/>
          </a:xfrm>
          <a:prstGeom prst="rect">
            <a:avLst/>
          </a:prstGeom>
        </p:spPr>
      </p:pic>
      <p:pic>
        <p:nvPicPr>
          <p:cNvPr id="7" name="Image 6" descr="head3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597"/>
            <a:ext cx="9144000" cy="790576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76200" y="1276436"/>
            <a:ext cx="8991600" cy="502519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rgbClr val="376092"/>
                </a:solidFill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la nature de la dialectique </a:t>
            </a:r>
            <a:r>
              <a:rPr lang="fr-FR" sz="2800" b="1" i="1" dirty="0">
                <a:solidFill>
                  <a:srgbClr val="376092"/>
                </a:solidFill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capture vs. rupture</a:t>
            </a:r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/>
              <a:t>Sauvegarder la nature </a:t>
            </a:r>
            <a:r>
              <a:rPr lang="fr-FR" sz="2000" b="1" dirty="0" smtClean="0">
                <a:solidFill>
                  <a:srgbClr val="376092"/>
                </a:solidFill>
              </a:rPr>
              <a:t>interstitielle</a:t>
            </a:r>
            <a:r>
              <a:rPr lang="fr-FR" sz="2000" dirty="0" smtClean="0"/>
              <a:t> lors des dynamiques d’institutionnalisation</a:t>
            </a:r>
          </a:p>
          <a:p>
            <a:r>
              <a:rPr lang="fr-FR" sz="2000" dirty="0" smtClean="0"/>
              <a:t>Dans le langage de la perspective multi-niveaux</a:t>
            </a:r>
            <a:r>
              <a:rPr lang="fr-FR" sz="2000" dirty="0"/>
              <a:t>:</a:t>
            </a:r>
            <a:r>
              <a:rPr lang="fr-FR" sz="2000" dirty="0" smtClean="0"/>
              <a:t> éviter la capture, respectivement l’amalgame de leurs propres principes au sein du régime</a:t>
            </a:r>
          </a:p>
          <a:p>
            <a:endParaRPr lang="fr-FR" sz="2000" dirty="0"/>
          </a:p>
          <a:p>
            <a:r>
              <a:rPr lang="fr-FR" sz="2000" dirty="0" smtClean="0"/>
              <a:t>Analytiquement, il s’agit de 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comprendre la copr</a:t>
            </a:r>
            <a:r>
              <a:rPr lang="fr-FR" sz="2000" b="1" dirty="0" smtClean="0">
                <a:solidFill>
                  <a:srgbClr val="376092"/>
                </a:solidFill>
              </a:rPr>
              <a:t>oduction</a:t>
            </a:r>
            <a:r>
              <a:rPr lang="fr-F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dirty="0" smtClean="0"/>
              <a:t>des initiatives d’innovations sociales dans les dynamiques de capture et de rupture</a:t>
            </a:r>
          </a:p>
          <a:p>
            <a:pPr lvl="1"/>
            <a:r>
              <a:rPr lang="fr-FR" sz="1800" dirty="0" smtClean="0"/>
              <a:t>Rupture d’investissements personnels</a:t>
            </a:r>
          </a:p>
          <a:p>
            <a:pPr lvl="1"/>
            <a:r>
              <a:rPr lang="fr-FR" sz="1800" dirty="0" smtClean="0"/>
              <a:t>Rupture de motivations</a:t>
            </a:r>
          </a:p>
          <a:p>
            <a:pPr lvl="1"/>
            <a:r>
              <a:rPr lang="fr-FR" sz="1800" dirty="0" smtClean="0"/>
              <a:t>Rupture de compétences innovantes</a:t>
            </a:r>
          </a:p>
          <a:p>
            <a:pPr lvl="1"/>
            <a:r>
              <a:rPr lang="fr-FR" sz="1800" dirty="0" smtClean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06223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ead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90575"/>
          </a:xfrm>
          <a:prstGeom prst="rect">
            <a:avLst/>
          </a:prstGeom>
        </p:spPr>
      </p:pic>
      <p:pic>
        <p:nvPicPr>
          <p:cNvPr id="5" name="Image 4" descr="bott2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" y="6082024"/>
            <a:ext cx="9144001" cy="790575"/>
          </a:xfrm>
          <a:prstGeom prst="rect">
            <a:avLst/>
          </a:prstGeom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76200" y="1276436"/>
            <a:ext cx="8991600" cy="502519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rgbClr val="376092"/>
                </a:solidFill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la nature des </a:t>
            </a:r>
            <a:r>
              <a:rPr lang="fr-FR" sz="2800" b="1" i="1" dirty="0">
                <a:solidFill>
                  <a:srgbClr val="376092"/>
                </a:solidFill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dynamiques</a:t>
            </a:r>
            <a:r>
              <a:rPr lang="fr-FR" sz="2800" b="1" dirty="0">
                <a:solidFill>
                  <a:srgbClr val="376092"/>
                </a:solidFill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 de capture et de cadrage</a:t>
            </a:r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/>
              <a:t>3 méta-observations dans le cas d’un réseau porteur d’économie alternative</a:t>
            </a:r>
          </a:p>
          <a:p>
            <a:r>
              <a:rPr lang="fr-FR" sz="2000" b="1" dirty="0" smtClean="0">
                <a:solidFill>
                  <a:schemeClr val="accent1"/>
                </a:solidFill>
              </a:rPr>
              <a:t>RIPESS – Réseau intercontinental pour la promotion de l’Economie sociale </a:t>
            </a:r>
            <a:r>
              <a:rPr lang="fr-FR" sz="2000" b="1" dirty="0" smtClean="0">
                <a:solidFill>
                  <a:schemeClr val="accent1"/>
                </a:solidFill>
              </a:rPr>
              <a:t>et solidaire</a:t>
            </a:r>
          </a:p>
          <a:p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>
                <a:sym typeface="Wingdings"/>
              </a:rPr>
              <a:t>	 existence « d’écologie d’innovations »</a:t>
            </a:r>
          </a:p>
          <a:p>
            <a:pPr marL="0" indent="0">
              <a:buNone/>
            </a:pPr>
            <a:r>
              <a:rPr lang="fr-FR" sz="2000" dirty="0">
                <a:sym typeface="Wingdings"/>
              </a:rPr>
              <a:t>	</a:t>
            </a:r>
            <a:r>
              <a:rPr lang="fr-FR" sz="2000" dirty="0" smtClean="0">
                <a:sym typeface="Wingdings"/>
              </a:rPr>
              <a:t> les (</a:t>
            </a:r>
            <a:r>
              <a:rPr lang="fr-FR" sz="2000" dirty="0" err="1" smtClean="0">
                <a:sym typeface="Wingdings"/>
              </a:rPr>
              <a:t>re</a:t>
            </a:r>
            <a:r>
              <a:rPr lang="fr-FR" sz="2000" dirty="0" smtClean="0">
                <a:sym typeface="Wingdings"/>
              </a:rPr>
              <a:t>)cadrages comme enjeux de </a:t>
            </a:r>
            <a:r>
              <a:rPr lang="fr-FR" sz="2000" dirty="0" err="1" smtClean="0">
                <a:sym typeface="Wingdings"/>
              </a:rPr>
              <a:t>mainstreaming</a:t>
            </a:r>
            <a:endParaRPr lang="fr-FR" sz="2000" dirty="0" smtClean="0">
              <a:sym typeface="Wingdings"/>
            </a:endParaRPr>
          </a:p>
          <a:p>
            <a:pPr marL="0" indent="0">
              <a:buNone/>
            </a:pPr>
            <a:r>
              <a:rPr lang="fr-FR" sz="2000" dirty="0">
                <a:sym typeface="Wingdings"/>
              </a:rPr>
              <a:t>	</a:t>
            </a:r>
            <a:r>
              <a:rPr lang="fr-FR" sz="2000" dirty="0" smtClean="0">
                <a:sym typeface="Wingdings"/>
              </a:rPr>
              <a:t> contextualisations fortes sous emprise des épistémologies civiques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420410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732</Words>
  <Application>Microsoft Macintosh PowerPoint</Application>
  <PresentationFormat>Présentation à l'écran (4:3)</PresentationFormat>
  <Paragraphs>100</Paragraphs>
  <Slides>11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entre capture et rupture apport de l’innovation sociale à  une alternative socio-environnementale    Tom BAULER Bonno PEL Centre d’Etudes du Développement Durable tbauler@ulb.ac.be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ULB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Tom Bauler</dc:creator>
  <cp:lastModifiedBy>Tom Bauler</cp:lastModifiedBy>
  <cp:revision>397</cp:revision>
  <dcterms:created xsi:type="dcterms:W3CDTF">2011-02-16T08:59:37Z</dcterms:created>
  <dcterms:modified xsi:type="dcterms:W3CDTF">2015-11-25T14:22:32Z</dcterms:modified>
</cp:coreProperties>
</file>