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6" r:id="rId4"/>
    <p:sldId id="27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4B30-F700-499D-8EFD-EFEB7D97C5D3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955B-6110-40DA-9538-683DD0B60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9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9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50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2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0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7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56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03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9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8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6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577C-AE66-4CDB-AFC0-073D30E715D5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3BA1-1020-4EC9-B3B6-273D7F6A0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24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L’ECONOMIE CIRCULAIRE ET SES ENJEUX :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2800" dirty="0" smtClean="0">
                <a:latin typeface="Georgia"/>
                <a:cs typeface="Georgia"/>
              </a:rPr>
              <a:t>UNE ANALYSE SYSTEMIQUE DE LA GESTION DES MATIERES ORGANIQUES A BRUXELLES </a:t>
            </a:r>
            <a:endParaRPr lang="en-US" sz="2800" dirty="0">
              <a:latin typeface="Georgia"/>
              <a:cs typeface="Georgia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920880" cy="1752600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Georgia" panose="02040502050405020303" pitchFamily="18" charset="0"/>
              </a:rPr>
              <a:t>Stephan </a:t>
            </a:r>
            <a:r>
              <a:rPr lang="fr-BE" dirty="0" smtClean="0">
                <a:latin typeface="Georgia" panose="02040502050405020303" pitchFamily="18" charset="0"/>
              </a:rPr>
              <a:t>Kampelmann</a:t>
            </a:r>
          </a:p>
          <a:p>
            <a:r>
              <a:rPr lang="fr-BE" sz="2600" dirty="0" smtClean="0">
                <a:latin typeface="Georgia" panose="02040502050405020303" pitchFamily="18" charset="0"/>
              </a:rPr>
              <a:t>Université libre de Bruxelles (Solvay/DULBEA)</a:t>
            </a:r>
            <a:endParaRPr lang="fr-BE" sz="2600" dirty="0" smtClean="0">
              <a:latin typeface="Georgia" panose="02040502050405020303" pitchFamily="18" charset="0"/>
            </a:endParaRPr>
          </a:p>
          <a:p>
            <a:r>
              <a:rPr lang="fr-BE" sz="2600" dirty="0" smtClean="0">
                <a:latin typeface="Georgia" panose="02040502050405020303" pitchFamily="18" charset="0"/>
              </a:rPr>
              <a:t>Universit</a:t>
            </a:r>
            <a:r>
              <a:rPr lang="fr-BE" sz="2600" dirty="0" smtClean="0">
                <a:latin typeface="Georgia" panose="02040502050405020303" pitchFamily="18" charset="0"/>
              </a:rPr>
              <a:t>ät Stuttgart (ILPOE)</a:t>
            </a:r>
            <a:endParaRPr lang="en-US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38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sz="3200" dirty="0" smtClean="0">
                <a:latin typeface="Georgia" panose="02040502050405020303" pitchFamily="18" charset="0"/>
              </a:rPr>
              <a:t>Option A vs Option B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2000" b="1" dirty="0" smtClean="0">
                <a:latin typeface="Georgia" panose="02040502050405020303" pitchFamily="18" charset="0"/>
              </a:rPr>
              <a:t>Sur le plan environnemental:</a:t>
            </a:r>
          </a:p>
          <a:p>
            <a:endParaRPr lang="fr-BE" sz="2000" dirty="0">
              <a:latin typeface="Georgia" panose="02040502050405020303" pitchFamily="18" charset="0"/>
            </a:endParaRPr>
          </a:p>
          <a:p>
            <a:pPr marL="285750" indent="-285750"/>
            <a:r>
              <a:rPr lang="fr-FR" sz="2000" dirty="0" smtClean="0">
                <a:latin typeface="Georgia" panose="02040502050405020303" pitchFamily="18" charset="0"/>
              </a:rPr>
              <a:t>Le compostage décentralisé «</a:t>
            </a:r>
            <a:r>
              <a:rPr lang="fr-FR" sz="2000" dirty="0">
                <a:latin typeface="Georgia" panose="02040502050405020303" pitchFamily="18" charset="0"/>
              </a:rPr>
              <a:t> </a:t>
            </a:r>
            <a:r>
              <a:rPr lang="fr-FR" sz="2000" dirty="0" smtClean="0">
                <a:latin typeface="Georgia" panose="02040502050405020303" pitchFamily="18" charset="0"/>
              </a:rPr>
              <a:t>est </a:t>
            </a:r>
            <a:r>
              <a:rPr lang="fr-FR" sz="2000" dirty="0">
                <a:latin typeface="Georgia" panose="02040502050405020303" pitchFamily="18" charset="0"/>
              </a:rPr>
              <a:t>la voie ayant le moins d’impact sur l’environnement puisqu’il n’y a pas d’opération mécanisée consommatrice d’énergie, pas d’opération de collecte ni de transport associés et que le compost ainsi produit est de qualité puisqu’il sera directement utilisé par son producteur </a:t>
            </a:r>
            <a:r>
              <a:rPr lang="fr-FR" sz="2000" dirty="0" smtClean="0">
                <a:latin typeface="Georgia" panose="02040502050405020303" pitchFamily="18" charset="0"/>
              </a:rPr>
              <a:t>» (Bruxelles Environnement 2015)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8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4000" dirty="0" smtClean="0">
                <a:latin typeface="Georgia" panose="02040502050405020303" pitchFamily="18" charset="0"/>
              </a:rPr>
              <a:t>Alea </a:t>
            </a:r>
            <a:r>
              <a:rPr lang="fr-BE" sz="4000" dirty="0" err="1" smtClean="0">
                <a:latin typeface="Georgia" panose="02040502050405020303" pitchFamily="18" charset="0"/>
              </a:rPr>
              <a:t>iacta</a:t>
            </a:r>
            <a:r>
              <a:rPr lang="fr-BE" sz="4000" dirty="0" smtClean="0">
                <a:latin typeface="Georgia" panose="02040502050405020303" pitchFamily="18" charset="0"/>
              </a:rPr>
              <a:t> est?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K:\UNIVERSITEIT\1 - Output\1 - Papers\26 - Circular economy\2 - Literature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04856" cy="5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043608" y="2564904"/>
            <a:ext cx="338437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>
                <a:latin typeface="Georgia" panose="02040502050405020303" pitchFamily="18" charset="0"/>
              </a:rPr>
              <a:t>Conclusion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fr-BE" sz="2400" dirty="0" smtClean="0">
                <a:latin typeface="Georgia" panose="02040502050405020303" pitchFamily="18" charset="0"/>
              </a:rPr>
              <a:t>Le concept d’économie circulaire en soi n’est pas suffisant pour choisir entre trajectoires alternatives  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r>
              <a:rPr lang="fr-BE" sz="2400" dirty="0" smtClean="0">
                <a:latin typeface="Georgia" panose="02040502050405020303" pitchFamily="18" charset="0"/>
              </a:rPr>
              <a:t>Le processus du PREC doit être une occasion pour ouvrir un débat public sur les voies alternatives vers la </a:t>
            </a:r>
            <a:r>
              <a:rPr lang="fr-BE" sz="2400" dirty="0" err="1" smtClean="0">
                <a:latin typeface="Georgia" panose="02040502050405020303" pitchFamily="18" charset="0"/>
              </a:rPr>
              <a:t>circularisation</a:t>
            </a:r>
            <a:endParaRPr lang="fr-BE" sz="2400" dirty="0" smtClean="0">
              <a:latin typeface="Georgia" panose="02040502050405020303" pitchFamily="18" charset="0"/>
            </a:endParaRPr>
          </a:p>
          <a:p>
            <a:endParaRPr lang="fr-BE" sz="2400" dirty="0">
              <a:latin typeface="Georgia" panose="02040502050405020303" pitchFamily="18" charset="0"/>
            </a:endParaRPr>
          </a:p>
          <a:p>
            <a:r>
              <a:rPr lang="fr-BE" sz="2400" dirty="0" smtClean="0">
                <a:latin typeface="Georgia" panose="02040502050405020303" pitchFamily="18" charset="0"/>
              </a:rPr>
              <a:t>Organisation d’un workshop lors du séminaire annuel dans le cadre du PREC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6 at 20.09.02.png"/>
          <p:cNvPicPr>
            <a:picLocks noChangeAspect="1"/>
          </p:cNvPicPr>
          <p:nvPr/>
        </p:nvPicPr>
        <p:blipFill>
          <a:blip r:embed="rId2"/>
          <a:srcRect l="5000" r="48333"/>
          <a:stretch>
            <a:fillRect/>
          </a:stretch>
        </p:blipFill>
        <p:spPr>
          <a:xfrm>
            <a:off x="2057400" y="0"/>
            <a:ext cx="4953000" cy="6633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Georgia"/>
                <a:cs typeface="Georgia"/>
              </a:rPr>
              <a:t>L’engouement</a:t>
            </a:r>
            <a:r>
              <a:rPr lang="en-US" dirty="0" smtClean="0">
                <a:latin typeface="Georgia"/>
                <a:cs typeface="Georgia"/>
              </a:rPr>
              <a:t> pour </a:t>
            </a:r>
            <a:r>
              <a:rPr lang="en-US" dirty="0" err="1" smtClean="0">
                <a:latin typeface="Georgia"/>
                <a:cs typeface="Georgia"/>
              </a:rPr>
              <a:t>l’économie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circulaire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Moment </a:t>
            </a:r>
            <a:r>
              <a:rPr lang="en-US" dirty="0" err="1" smtClean="0">
                <a:latin typeface="Georgia"/>
                <a:cs typeface="Georgia"/>
              </a:rPr>
              <a:t>politique</a:t>
            </a:r>
            <a:r>
              <a:rPr lang="en-US" dirty="0" smtClean="0">
                <a:latin typeface="Georgia"/>
                <a:cs typeface="Georgia"/>
              </a:rPr>
              <a:t> en </a:t>
            </a:r>
            <a:r>
              <a:rPr lang="en-US" dirty="0" smtClean="0">
                <a:latin typeface="Georgia"/>
                <a:cs typeface="Georgia"/>
              </a:rPr>
              <a:t>R</a:t>
            </a:r>
            <a:r>
              <a:rPr lang="en-US" dirty="0" smtClean="0">
                <a:latin typeface="Georgia"/>
                <a:cs typeface="Georgia"/>
              </a:rPr>
              <a:t>BC: PREC </a:t>
            </a:r>
          </a:p>
          <a:p>
            <a:r>
              <a:rPr lang="en-US" dirty="0" err="1" smtClean="0">
                <a:latin typeface="Georgia"/>
                <a:cs typeface="Georgia"/>
              </a:rPr>
              <a:t>Déchets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organiques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à</a:t>
            </a:r>
            <a:r>
              <a:rPr lang="en-US" dirty="0" smtClean="0">
                <a:latin typeface="Georgia"/>
                <a:cs typeface="Georgia"/>
              </a:rPr>
              <a:t> Bruxelles</a:t>
            </a:r>
          </a:p>
          <a:p>
            <a:pPr lvl="1"/>
            <a:r>
              <a:rPr lang="fr-BE" dirty="0" smtClean="0">
                <a:latin typeface="Georgia"/>
                <a:cs typeface="Georgia"/>
              </a:rPr>
              <a:t>Actuellement environ 144.000 t/an </a:t>
            </a:r>
            <a:r>
              <a:rPr lang="fr-BE" dirty="0" smtClean="0">
                <a:latin typeface="Georgia"/>
                <a:cs typeface="Georgia"/>
              </a:rPr>
              <a:t>incinérés</a:t>
            </a:r>
          </a:p>
          <a:p>
            <a:pPr lvl="1"/>
            <a:r>
              <a:rPr lang="fr-FR" dirty="0" smtClean="0">
                <a:latin typeface="Georgia"/>
                <a:cs typeface="Georgia"/>
              </a:rPr>
              <a:t>Directive cadre n°2008/98/CE</a:t>
            </a:r>
          </a:p>
          <a:p>
            <a:pPr lvl="1">
              <a:buNone/>
            </a:pPr>
            <a:endParaRPr lang="fr-BE" dirty="0" smtClean="0">
              <a:latin typeface="Georgia"/>
              <a:cs typeface="Georgia"/>
            </a:endParaRP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Georgia"/>
                <a:cs typeface="Georgia"/>
              </a:rPr>
              <a:t>Définition</a:t>
            </a:r>
            <a:r>
              <a:rPr lang="en-US" dirty="0" smtClean="0">
                <a:latin typeface="Georgia"/>
                <a:cs typeface="Georgia"/>
              </a:rPr>
              <a:t> des </a:t>
            </a:r>
            <a:r>
              <a:rPr lang="en-US" dirty="0" err="1" smtClean="0">
                <a:latin typeface="Georgia"/>
                <a:cs typeface="Georgia"/>
              </a:rPr>
              <a:t>idéaux</a:t>
            </a:r>
            <a:r>
              <a:rPr lang="en-US" dirty="0" smtClean="0">
                <a:latin typeface="Georgia"/>
                <a:cs typeface="Georgia"/>
              </a:rPr>
              <a:t>-types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Georgia"/>
                <a:cs typeface="Georgia"/>
              </a:rPr>
              <a:t>Flux </a:t>
            </a:r>
            <a:r>
              <a:rPr lang="en-US" dirty="0" err="1" smtClean="0">
                <a:latin typeface="Georgia"/>
                <a:cs typeface="Georgia"/>
              </a:rPr>
              <a:t>linéaires</a:t>
            </a: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commencent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par </a:t>
            </a:r>
            <a:r>
              <a:rPr lang="en-US" dirty="0" err="1" smtClean="0">
                <a:latin typeface="Georgia"/>
                <a:cs typeface="Georgia"/>
              </a:rPr>
              <a:t>l’extraction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d’une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ressource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 err="1" smtClean="0">
                <a:latin typeface="Georgia"/>
                <a:cs typeface="Georgia"/>
              </a:rPr>
              <a:t>passent</a:t>
            </a:r>
            <a:r>
              <a:rPr lang="en-US" dirty="0" smtClean="0">
                <a:latin typeface="Georgia"/>
                <a:cs typeface="Georgia"/>
              </a:rPr>
              <a:t> par la transformation et </a:t>
            </a:r>
            <a:r>
              <a:rPr lang="en-US" dirty="0" err="1" smtClean="0">
                <a:latin typeface="Georgia"/>
                <a:cs typeface="Georgia"/>
              </a:rPr>
              <a:t>l’usage</a:t>
            </a:r>
            <a:r>
              <a:rPr lang="en-US" dirty="0" smtClean="0">
                <a:latin typeface="Georgia"/>
                <a:cs typeface="Georgia"/>
              </a:rPr>
              <a:t> de </a:t>
            </a:r>
            <a:r>
              <a:rPr lang="en-US" dirty="0" err="1" smtClean="0">
                <a:latin typeface="Georgia"/>
                <a:cs typeface="Georgia"/>
              </a:rPr>
              <a:t>cette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ressource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sous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forme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d’une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marchandise</a:t>
            </a:r>
            <a:r>
              <a:rPr lang="en-US" dirty="0" smtClean="0">
                <a:latin typeface="Georgia"/>
                <a:cs typeface="Georgia"/>
              </a:rPr>
              <a:t> et </a:t>
            </a:r>
            <a:r>
              <a:rPr lang="en-US" dirty="0" err="1" smtClean="0">
                <a:latin typeface="Georgia"/>
                <a:cs typeface="Georgia"/>
              </a:rPr>
              <a:t>finissent</a:t>
            </a:r>
            <a:r>
              <a:rPr lang="en-US" dirty="0" smtClean="0">
                <a:latin typeface="Georgia"/>
                <a:cs typeface="Georgia"/>
              </a:rPr>
              <a:t> par la </a:t>
            </a:r>
            <a:r>
              <a:rPr lang="en-US" dirty="0" err="1" smtClean="0">
                <a:latin typeface="Georgia"/>
                <a:cs typeface="Georgia"/>
              </a:rPr>
              <a:t>création</a:t>
            </a:r>
            <a:r>
              <a:rPr lang="en-US" dirty="0" smtClean="0">
                <a:latin typeface="Georgia"/>
                <a:cs typeface="Georgia"/>
              </a:rPr>
              <a:t> d’un </a:t>
            </a:r>
            <a:r>
              <a:rPr lang="en-US" dirty="0" err="1" smtClean="0">
                <a:latin typeface="Georgia"/>
                <a:cs typeface="Georgia"/>
              </a:rPr>
              <a:t>déchet</a:t>
            </a:r>
            <a:r>
              <a:rPr lang="en-US" dirty="0" smtClean="0">
                <a:latin typeface="Georgia"/>
                <a:cs typeface="Georgia"/>
              </a:rPr>
              <a:t>.</a:t>
            </a:r>
          </a:p>
          <a:p>
            <a:pPr lvl="1"/>
            <a:endParaRPr lang="en-US" dirty="0" smtClean="0">
              <a:latin typeface="Georgia"/>
              <a:cs typeface="Georgia"/>
            </a:endParaRPr>
          </a:p>
          <a:p>
            <a:pPr>
              <a:buNone/>
            </a:pPr>
            <a:r>
              <a:rPr lang="en-US" dirty="0" smtClean="0">
                <a:latin typeface="Georgia"/>
                <a:cs typeface="Georgia"/>
              </a:rPr>
              <a:t>Flux </a:t>
            </a:r>
            <a:r>
              <a:rPr lang="en-US" dirty="0" err="1" smtClean="0">
                <a:latin typeface="Georgia"/>
                <a:cs typeface="Georgia"/>
              </a:rPr>
              <a:t>circulaires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ne </a:t>
            </a:r>
            <a:r>
              <a:rPr lang="en-US" dirty="0" err="1" smtClean="0">
                <a:latin typeface="Georgia"/>
                <a:cs typeface="Georgia"/>
              </a:rPr>
              <a:t>connaissent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ni</a:t>
            </a:r>
            <a:r>
              <a:rPr lang="en-US" dirty="0" smtClean="0">
                <a:latin typeface="Georgia"/>
                <a:cs typeface="Georgia"/>
              </a:rPr>
              <a:t> un </a:t>
            </a:r>
            <a:r>
              <a:rPr lang="en-US" dirty="0" err="1" smtClean="0">
                <a:latin typeface="Georgia"/>
                <a:cs typeface="Georgia"/>
              </a:rPr>
              <a:t>début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ni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une</a:t>
            </a:r>
            <a:r>
              <a:rPr lang="en-US" dirty="0" smtClean="0">
                <a:latin typeface="Georgia"/>
                <a:cs typeface="Georgia"/>
              </a:rPr>
              <a:t> fin : </a:t>
            </a:r>
            <a:r>
              <a:rPr lang="en-US" dirty="0" err="1" smtClean="0">
                <a:latin typeface="Georgia"/>
                <a:cs typeface="Georgia"/>
              </a:rPr>
              <a:t>lorsque</a:t>
            </a:r>
            <a:r>
              <a:rPr lang="en-US" dirty="0" smtClean="0">
                <a:latin typeface="Georgia"/>
                <a:cs typeface="Georgia"/>
              </a:rPr>
              <a:t> un </a:t>
            </a:r>
            <a:r>
              <a:rPr lang="en-US" dirty="0" err="1" smtClean="0">
                <a:latin typeface="Georgia"/>
                <a:cs typeface="Georgia"/>
              </a:rPr>
              <a:t>processus</a:t>
            </a:r>
            <a:r>
              <a:rPr lang="en-US" dirty="0" smtClean="0">
                <a:latin typeface="Georgia"/>
                <a:cs typeface="Georgia"/>
              </a:rPr>
              <a:t> «se </a:t>
            </a:r>
            <a:r>
              <a:rPr lang="en-US" dirty="0" err="1" smtClean="0">
                <a:latin typeface="Georgia"/>
                <a:cs typeface="Georgia"/>
              </a:rPr>
              <a:t>sépare</a:t>
            </a:r>
            <a:r>
              <a:rPr lang="en-US" dirty="0" smtClean="0">
                <a:latin typeface="Georgia"/>
                <a:cs typeface="Georgia"/>
              </a:rPr>
              <a:t>» </a:t>
            </a:r>
            <a:r>
              <a:rPr lang="en-US" dirty="0" err="1" smtClean="0">
                <a:latin typeface="Georgia"/>
                <a:cs typeface="Georgia"/>
              </a:rPr>
              <a:t>d’une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matière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 err="1" smtClean="0">
                <a:latin typeface="Georgia"/>
                <a:cs typeface="Georgia"/>
              </a:rPr>
              <a:t>elle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est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ensuite</a:t>
            </a:r>
            <a:r>
              <a:rPr lang="en-US" dirty="0" smtClean="0">
                <a:latin typeface="Georgia"/>
                <a:cs typeface="Georgia"/>
              </a:rPr>
              <a:t> «</a:t>
            </a:r>
            <a:r>
              <a:rPr lang="en-US" dirty="0" err="1" smtClean="0">
                <a:latin typeface="Georgia"/>
                <a:cs typeface="Georgia"/>
              </a:rPr>
              <a:t>consommée</a:t>
            </a:r>
            <a:r>
              <a:rPr lang="en-US" dirty="0" smtClean="0">
                <a:latin typeface="Georgia"/>
                <a:cs typeface="Georgia"/>
              </a:rPr>
              <a:t>» par un </a:t>
            </a:r>
            <a:r>
              <a:rPr lang="en-US" dirty="0" err="1" smtClean="0">
                <a:latin typeface="Georgia"/>
                <a:cs typeface="Georgia"/>
              </a:rPr>
              <a:t>autre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processus</a:t>
            </a:r>
            <a:r>
              <a:rPr lang="en-US" dirty="0" smtClean="0">
                <a:latin typeface="Georgia"/>
                <a:cs typeface="Georgia"/>
              </a:rPr>
              <a:t>.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Georgia"/>
                <a:cs typeface="Georgia"/>
              </a:rPr>
              <a:t>Multidimensionalité</a:t>
            </a:r>
            <a:r>
              <a:rPr lang="en-US" sz="2400" dirty="0" smtClean="0">
                <a:latin typeface="Georgia"/>
                <a:cs typeface="Georgia"/>
              </a:rPr>
              <a:t> de </a:t>
            </a:r>
            <a:r>
              <a:rPr lang="en-US" sz="2400" dirty="0" err="1" smtClean="0">
                <a:latin typeface="Georgia"/>
                <a:cs typeface="Georgia"/>
              </a:rPr>
              <a:t>l’organisation</a:t>
            </a:r>
            <a:r>
              <a:rPr lang="en-US" sz="2400" dirty="0" smtClean="0">
                <a:latin typeface="Georgia"/>
                <a:cs typeface="Georgia"/>
              </a:rPr>
              <a:t> des flux des </a:t>
            </a:r>
            <a:r>
              <a:rPr lang="en-US" sz="2400" dirty="0" err="1" smtClean="0">
                <a:latin typeface="Georgia"/>
                <a:cs typeface="Georgia"/>
              </a:rPr>
              <a:t>déchets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  <a:r>
              <a:rPr lang="en-US" sz="2400" dirty="0" err="1" smtClean="0">
                <a:latin typeface="Georgia"/>
                <a:cs typeface="Georgia"/>
              </a:rPr>
              <a:t>organiques</a:t>
            </a:r>
            <a:endParaRPr lang="en-US" sz="2400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endParaRPr lang="en-US" sz="2400" dirty="0" smtClean="0">
              <a:latin typeface="Georgia"/>
              <a:cs typeface="Georgia"/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latin typeface="Georgia"/>
                <a:cs typeface="Georgia"/>
              </a:rPr>
              <a:t>Analyses des cycles </a:t>
            </a:r>
            <a:r>
              <a:rPr lang="en-US" sz="2400" dirty="0" err="1" smtClean="0">
                <a:latin typeface="Georgia"/>
                <a:cs typeface="Georgia"/>
              </a:rPr>
              <a:t>biophysiques</a:t>
            </a:r>
            <a:r>
              <a:rPr lang="en-US" sz="2400" dirty="0" smtClean="0">
                <a:latin typeface="Georgia"/>
                <a:cs typeface="Georgia"/>
              </a:rPr>
              <a:t> en </a:t>
            </a:r>
            <a:r>
              <a:rPr lang="en-US" sz="2400" dirty="0" err="1" smtClean="0">
                <a:latin typeface="Georgia"/>
                <a:cs typeface="Georgia"/>
              </a:rPr>
              <a:t>écologie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  <a:r>
              <a:rPr lang="en-US" sz="2400" dirty="0" err="1" smtClean="0">
                <a:latin typeface="Georgia"/>
                <a:cs typeface="Georgia"/>
              </a:rPr>
              <a:t>scientifique</a:t>
            </a:r>
            <a:r>
              <a:rPr lang="en-US" sz="2400" dirty="0" smtClean="0">
                <a:latin typeface="Georgia"/>
                <a:cs typeface="Georgia"/>
              </a:rPr>
              <a:t> (</a:t>
            </a:r>
            <a:r>
              <a:rPr lang="en-US" sz="2400" dirty="0" err="1" smtClean="0">
                <a:latin typeface="Georgia"/>
                <a:cs typeface="Georgia"/>
              </a:rPr>
              <a:t>Ecole</a:t>
            </a:r>
            <a:r>
              <a:rPr lang="en-US" sz="2400" dirty="0" smtClean="0">
                <a:latin typeface="Georgia"/>
                <a:cs typeface="Georgia"/>
              </a:rPr>
              <a:t> de Duvigneaud)</a:t>
            </a:r>
          </a:p>
          <a:p>
            <a:pPr lvl="1">
              <a:buFontTx/>
              <a:buChar char="-"/>
            </a:pPr>
            <a:r>
              <a:rPr lang="en-US" sz="2400" dirty="0" smtClean="0">
                <a:latin typeface="Georgia"/>
                <a:cs typeface="Georgia"/>
              </a:rPr>
              <a:t>Analyses de la </a:t>
            </a:r>
            <a:r>
              <a:rPr lang="en-US" sz="2400" dirty="0" err="1" smtClean="0">
                <a:latin typeface="Georgia"/>
                <a:cs typeface="Georgia"/>
              </a:rPr>
              <a:t>gouvernance</a:t>
            </a:r>
            <a:r>
              <a:rPr lang="en-US" sz="2400" dirty="0" smtClean="0">
                <a:latin typeface="Georgia"/>
                <a:cs typeface="Georgia"/>
              </a:rPr>
              <a:t> des </a:t>
            </a:r>
            <a:r>
              <a:rPr lang="en-US" sz="2400" dirty="0" err="1" smtClean="0">
                <a:latin typeface="Georgia"/>
                <a:cs typeface="Georgia"/>
              </a:rPr>
              <a:t>systèmes</a:t>
            </a:r>
            <a:r>
              <a:rPr lang="en-US" sz="2400" dirty="0" smtClean="0">
                <a:latin typeface="Georgia"/>
                <a:cs typeface="Georgia"/>
              </a:rPr>
              <a:t> de </a:t>
            </a:r>
            <a:r>
              <a:rPr lang="en-US" sz="2400" dirty="0" err="1" smtClean="0">
                <a:latin typeface="Georgia"/>
                <a:cs typeface="Georgia"/>
              </a:rPr>
              <a:t>gestion</a:t>
            </a:r>
            <a:r>
              <a:rPr lang="en-US" sz="2400" dirty="0" smtClean="0">
                <a:latin typeface="Georgia"/>
                <a:cs typeface="Georgia"/>
              </a:rPr>
              <a:t> de </a:t>
            </a:r>
            <a:r>
              <a:rPr lang="en-US" sz="2400" dirty="0" err="1" smtClean="0">
                <a:latin typeface="Georgia"/>
                <a:cs typeface="Georgia"/>
              </a:rPr>
              <a:t>l’environnement</a:t>
            </a:r>
            <a:r>
              <a:rPr lang="en-US" sz="2400" dirty="0" smtClean="0">
                <a:latin typeface="Georgia"/>
                <a:cs typeface="Georgia"/>
              </a:rPr>
              <a:t> (</a:t>
            </a:r>
            <a:r>
              <a:rPr lang="en-US" sz="2400" dirty="0" err="1" smtClean="0">
                <a:latin typeface="Georgia"/>
                <a:cs typeface="Georgia"/>
              </a:rPr>
              <a:t>Ostrom</a:t>
            </a:r>
            <a:r>
              <a:rPr lang="en-US" sz="2400" dirty="0" smtClean="0">
                <a:latin typeface="Georgia"/>
                <a:cs typeface="Georgia"/>
              </a:rPr>
              <a:t>)</a:t>
            </a:r>
          </a:p>
          <a:p>
            <a:pPr lvl="1">
              <a:buNone/>
            </a:pPr>
            <a:endParaRPr lang="en-US" sz="2400" dirty="0" smtClean="0">
              <a:latin typeface="Georgia"/>
              <a:cs typeface="Georgia"/>
              <a:sym typeface="Wingdings"/>
            </a:endParaRPr>
          </a:p>
          <a:p>
            <a:pPr lvl="1">
              <a:buNone/>
            </a:pPr>
            <a:r>
              <a:rPr lang="en-US" sz="2400" dirty="0" err="1" smtClean="0">
                <a:latin typeface="Georgia"/>
                <a:cs typeface="Georgia"/>
                <a:sym typeface="Wingdings"/>
              </a:rPr>
              <a:t></a:t>
            </a:r>
            <a:r>
              <a:rPr lang="en-US" sz="2400" dirty="0" smtClean="0">
                <a:latin typeface="Georgia"/>
                <a:cs typeface="Georgia"/>
                <a:sym typeface="Wingdings"/>
              </a:rPr>
              <a:t> </a:t>
            </a:r>
            <a:r>
              <a:rPr lang="en-US" sz="2400" dirty="0" err="1" smtClean="0">
                <a:latin typeface="Georgia"/>
                <a:cs typeface="Georgia"/>
              </a:rPr>
              <a:t>Analyse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  <a:r>
              <a:rPr lang="en-US" sz="2400" dirty="0" smtClean="0">
                <a:latin typeface="Georgia"/>
                <a:cs typeface="Georgia"/>
              </a:rPr>
              <a:t>d’un </a:t>
            </a:r>
            <a:r>
              <a:rPr lang="en-US" sz="2400" dirty="0" err="1" smtClean="0">
                <a:latin typeface="Georgia"/>
                <a:cs typeface="Georgia"/>
              </a:rPr>
              <a:t>système</a:t>
            </a:r>
            <a:r>
              <a:rPr lang="en-US" sz="2400" dirty="0" smtClean="0">
                <a:latin typeface="Georgia"/>
                <a:cs typeface="Georgia"/>
              </a:rPr>
              <a:t> socio-</a:t>
            </a:r>
            <a:r>
              <a:rPr lang="en-US" sz="2400" dirty="0" err="1" smtClean="0">
                <a:latin typeface="Georgia"/>
                <a:cs typeface="Georgia"/>
              </a:rPr>
              <a:t>écologique</a:t>
            </a:r>
            <a:endParaRPr lang="en-US" sz="2400" dirty="0" smtClean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UNIVERSITEIT\1 - Output\1 - Papers\26 - Circular economy\1- Manuscript\Illustrations\Screen Shot 2015-08-20 at 18.10.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76200"/>
            <a:ext cx="758521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8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0480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Georgia"/>
                <a:cs typeface="Georgia"/>
              </a:rPr>
              <a:t>Option </a:t>
            </a:r>
            <a:r>
              <a:rPr lang="en-US" sz="2000" dirty="0" smtClean="0">
                <a:latin typeface="Georgia"/>
                <a:cs typeface="Georgia"/>
              </a:rPr>
              <a:t>A : La « </a:t>
            </a:r>
            <a:r>
              <a:rPr lang="en-US" sz="2000" dirty="0" err="1" smtClean="0">
                <a:latin typeface="Georgia"/>
                <a:cs typeface="Georgia"/>
              </a:rPr>
              <a:t>troisième</a:t>
            </a:r>
            <a:r>
              <a:rPr lang="en-US" sz="2000" dirty="0" smtClean="0">
                <a:latin typeface="Georgia"/>
                <a:cs typeface="Georgia"/>
              </a:rPr>
              <a:t> </a:t>
            </a:r>
            <a:r>
              <a:rPr lang="en-US" sz="2000" dirty="0" err="1" smtClean="0">
                <a:latin typeface="Georgia"/>
                <a:cs typeface="Georgia"/>
              </a:rPr>
              <a:t>révolution</a:t>
            </a:r>
            <a:r>
              <a:rPr lang="en-US" sz="2000" dirty="0" smtClean="0">
                <a:latin typeface="Georgia"/>
                <a:cs typeface="Georgia"/>
              </a:rPr>
              <a:t> </a:t>
            </a:r>
            <a:r>
              <a:rPr lang="en-US" sz="2000" dirty="0" err="1" smtClean="0">
                <a:latin typeface="Georgia"/>
                <a:cs typeface="Georgia"/>
              </a:rPr>
              <a:t>industrielle</a:t>
            </a:r>
            <a:r>
              <a:rPr lang="en-US" sz="2000" dirty="0" smtClean="0">
                <a:latin typeface="Georgia"/>
                <a:cs typeface="Georgia"/>
              </a:rPr>
              <a:t> »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956550" cy="531073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57145"/>
            <a:ext cx="2895600" cy="25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4 - Photos\CEU\Panorama Forest\DSC0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84784"/>
            <a:ext cx="3704327" cy="27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ephan\Desktop\12087034_1070516329639294_337293646133150684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758" y="1484784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1" y="776897"/>
            <a:ext cx="7746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Option </a:t>
            </a:r>
            <a:r>
              <a:rPr lang="en-US" sz="2000" dirty="0" smtClean="0">
                <a:latin typeface="Georgia"/>
                <a:cs typeface="Georgia"/>
              </a:rPr>
              <a:t>B: </a:t>
            </a:r>
            <a:r>
              <a:rPr lang="en-US" sz="2000" dirty="0" err="1" smtClean="0">
                <a:latin typeface="Georgia"/>
                <a:cs typeface="Georgia"/>
              </a:rPr>
              <a:t>L’alternative</a:t>
            </a:r>
            <a:r>
              <a:rPr lang="en-US" sz="2000" dirty="0" smtClean="0">
                <a:latin typeface="Georgia"/>
                <a:cs typeface="Georgia"/>
              </a:rPr>
              <a:t> </a:t>
            </a:r>
            <a:r>
              <a:rPr lang="en-US" sz="2000" dirty="0" err="1" smtClean="0">
                <a:latin typeface="Georgia"/>
                <a:cs typeface="Georgia"/>
              </a:rPr>
              <a:t>polycentrique</a:t>
            </a:r>
            <a:r>
              <a:rPr lang="en-US" sz="2000" dirty="0" smtClean="0">
                <a:latin typeface="Georgia"/>
                <a:cs typeface="Georgia"/>
              </a:rPr>
              <a:t> </a:t>
            </a:r>
            <a:endParaRPr lang="en-US" sz="2000" dirty="0" smtClean="0">
              <a:latin typeface="Georgia"/>
              <a:cs typeface="Georgi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5225905" cy="28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85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>
                <a:latin typeface="Georgia" panose="02040502050405020303" pitchFamily="18" charset="0"/>
              </a:rPr>
              <a:t>Option A vs Option B</a:t>
            </a:r>
            <a:endParaRPr lang="en-US" sz="32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651226"/>
              </p:ext>
            </p:extLst>
          </p:nvPr>
        </p:nvGraphicFramePr>
        <p:xfrm>
          <a:off x="1115616" y="2179672"/>
          <a:ext cx="669674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762"/>
                <a:gridCol w="1745791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Option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Option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Investissement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€ 24</a:t>
                      </a:r>
                      <a:r>
                        <a:rPr lang="fr-BE" baseline="0" dirty="0" smtClean="0"/>
                        <a:t> millions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€ 8,7 millions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Nombre de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5770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Déchets traités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144.000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30.000 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Emplois</a:t>
                      </a:r>
                      <a:r>
                        <a:rPr lang="fr-BE" baseline="0" dirty="0" smtClean="0"/>
                        <a:t> salariés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Bénévoles</a:t>
                      </a:r>
                      <a:r>
                        <a:rPr lang="fr-BE" baseline="0" dirty="0" smtClean="0"/>
                        <a:t> récompensés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Cout d’exploitation total 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€ 60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€ 60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Revenus total net /an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€ 1,26 millions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Cout net 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€ 51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€60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31640" y="559098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Georgia" panose="02040502050405020303" pitchFamily="18" charset="0"/>
              </a:rPr>
              <a:t>Attention aux effets de lock-in, surtout si le TTIP est adopté!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Georgia" panose="02040502050405020303" pitchFamily="18" charset="0"/>
              </a:rPr>
              <a:t>L’Option A exclut la réduction du volume de déchets!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6096" y="163298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latin typeface="Georgia" panose="02040502050405020303" pitchFamily="18" charset="0"/>
              </a:rPr>
              <a:t>Sur le plan économique: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8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>
                <a:latin typeface="Georgia" panose="02040502050405020303" pitchFamily="18" charset="0"/>
              </a:rPr>
              <a:t>Option A vs Option B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619508"/>
            <a:ext cx="748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latin typeface="Georgia" panose="02040502050405020303" pitchFamily="18" charset="0"/>
              </a:rPr>
              <a:t>Sur le plan social:</a:t>
            </a:r>
          </a:p>
          <a:p>
            <a:endParaRPr lang="fr-BE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Georgia" panose="02040502050405020303" pitchFamily="18" charset="0"/>
              </a:rPr>
              <a:t>conséquences positives du compostage en commun (cohésion, participation, sensibilisation, éducation, etc.) </a:t>
            </a:r>
            <a:endParaRPr lang="fr-FR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Georgia" panose="02040502050405020303" pitchFamily="18" charset="0"/>
              </a:rPr>
              <a:t>qualité </a:t>
            </a:r>
            <a:r>
              <a:rPr lang="fr-FR" sz="2000" dirty="0">
                <a:latin typeface="Georgia" panose="02040502050405020303" pitchFamily="18" charset="0"/>
              </a:rPr>
              <a:t>physique, biologique et chimique de la production des composts de quartier </a:t>
            </a:r>
            <a:r>
              <a:rPr lang="fr-FR" sz="2000" dirty="0" smtClean="0">
                <a:latin typeface="Georgia" panose="02040502050405020303" pitchFamily="18" charset="0"/>
              </a:rPr>
              <a:t>grâce à </a:t>
            </a:r>
            <a:r>
              <a:rPr lang="fr-FR" sz="2000" dirty="0">
                <a:latin typeface="Georgia" panose="02040502050405020303" pitchFamily="18" charset="0"/>
              </a:rPr>
              <a:t>la participation active des usagers et à leur compréhension du processus de </a:t>
            </a:r>
            <a:r>
              <a:rPr lang="fr-FR" sz="2000" dirty="0" smtClean="0">
                <a:latin typeface="Georgia" panose="02040502050405020303" pitchFamily="18" charset="0"/>
              </a:rPr>
              <a:t>compostage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445</Words>
  <Application>Microsoft Macintosh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Thème Office</vt:lpstr>
      <vt:lpstr>L’ECONOMIE CIRCULAIRE ET SES ENJEUX : UNE ANALYSE SYSTEMIQUE DE LA GESTION DES MATIERES ORGANIQUES A BRUXELLES </vt:lpstr>
      <vt:lpstr>Slide 2</vt:lpstr>
      <vt:lpstr>Définition des idéaux-types</vt:lpstr>
      <vt:lpstr>Slide 4</vt:lpstr>
      <vt:lpstr>Slide 5</vt:lpstr>
      <vt:lpstr>Slide 6</vt:lpstr>
      <vt:lpstr>Slide 7</vt:lpstr>
      <vt:lpstr>Option A vs Option B</vt:lpstr>
      <vt:lpstr>Option A vs Option B</vt:lpstr>
      <vt:lpstr>Option A vs Option B</vt:lpstr>
      <vt:lpstr>Alea iacta est?</vt:lpstr>
      <vt:lpstr>Conclusion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Enjeux du PREC</dc:title>
  <dc:creator>Stephan</dc:creator>
  <cp:lastModifiedBy>Ewa Pawlowska</cp:lastModifiedBy>
  <cp:revision>17</cp:revision>
  <dcterms:created xsi:type="dcterms:W3CDTF">2015-11-23T14:01:59Z</dcterms:created>
  <dcterms:modified xsi:type="dcterms:W3CDTF">2015-11-23T14:43:02Z</dcterms:modified>
</cp:coreProperties>
</file>