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  <p:sldMasterId id="2147483802" r:id="rId2"/>
  </p:sldMasterIdLst>
  <p:sldIdLst>
    <p:sldId id="256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277" autoAdjust="0"/>
    <p:restoredTop sz="98210" autoAdjust="0"/>
  </p:normalViewPr>
  <p:slideViewPr>
    <p:cSldViewPr snapToGrid="0" snapToObjects="1">
      <p:cViewPr varScale="1">
        <p:scale>
          <a:sx n="102" d="100"/>
          <a:sy n="102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361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49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38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901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265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307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34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352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815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972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963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10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Click to edit Master text styles</a:t>
            </a:r>
          </a:p>
          <a:p>
            <a:pPr lvl="1" eaLnBrk="1" latinLnBrk="0" hangingPunct="1"/>
            <a:r>
              <a:rPr kumimoji="0" lang="fr-FR" smtClean="0"/>
              <a:t>Second level</a:t>
            </a:r>
          </a:p>
          <a:p>
            <a:pPr lvl="2" eaLnBrk="1" latinLnBrk="0" hangingPunct="1"/>
            <a:r>
              <a:rPr kumimoji="0" lang="fr-FR" smtClean="0"/>
              <a:t>Third level</a:t>
            </a:r>
          </a:p>
          <a:p>
            <a:pPr lvl="3" eaLnBrk="1" latinLnBrk="0" hangingPunct="1"/>
            <a:r>
              <a:rPr kumimoji="0" lang="fr-FR" smtClean="0"/>
              <a:t>Fourth level</a:t>
            </a:r>
          </a:p>
          <a:p>
            <a:pPr lvl="4" eaLnBrk="1" latinLnBrk="0" hangingPunct="1"/>
            <a:r>
              <a:rPr kumimoji="0" lang="fr-F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A6791F-462C-8A47-A393-FD85F5C225C2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A39477-9C2E-0444-87C0-23CC0D31E97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801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BD8AA-F3F1-1645-8D28-AD435DDDD11E}" type="datetimeFigureOut">
              <a:rPr lang="en-US" smtClean="0"/>
              <a:t>25/11/15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1A70-9085-8E47-85A8-D0524AE1F8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51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1371600" y="4797268"/>
            <a:ext cx="7123113" cy="1673225"/>
          </a:xfrm>
        </p:spPr>
        <p:txBody>
          <a:bodyPr>
            <a:normAutofit fontScale="85000" lnSpcReduction="20000"/>
          </a:bodyPr>
          <a:lstStyle/>
          <a:p>
            <a:r>
              <a:rPr lang="fr-FR" sz="2400" dirty="0" smtClean="0"/>
              <a:t>Paul-Marie BOULANGER (Institut pour un Développement Durable)</a:t>
            </a:r>
          </a:p>
          <a:p>
            <a:r>
              <a:rPr lang="fr-FR" sz="2400" dirty="0" smtClean="0"/>
              <a:t>Thierry BRECHET (CORE, UCL)</a:t>
            </a:r>
          </a:p>
          <a:p>
            <a:endParaRPr lang="fr-FR" sz="2400" dirty="0"/>
          </a:p>
          <a:p>
            <a:r>
              <a:rPr lang="fr-FR" sz="2400" dirty="0" smtClean="0"/>
              <a:t>21</a:t>
            </a:r>
            <a:r>
              <a:rPr lang="fr-FR" sz="2400" baseline="30000" dirty="0" smtClean="0"/>
              <a:t>ième</a:t>
            </a:r>
            <a:r>
              <a:rPr lang="fr-FR" sz="2400" dirty="0" smtClean="0"/>
              <a:t> congrès des économistes belges de langue française </a:t>
            </a:r>
          </a:p>
          <a:p>
            <a:r>
              <a:rPr lang="fr-FR" sz="2400" dirty="0" smtClean="0"/>
              <a:t>Liège, 26 novembre 2015</a:t>
            </a:r>
            <a:endParaRPr lang="fr-FR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83041" y="1553422"/>
            <a:ext cx="7620000" cy="9906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Peut-on réconcilier croissance </a:t>
            </a:r>
            <a:br>
              <a:rPr lang="fr-FR" sz="3600" dirty="0" smtClean="0">
                <a:solidFill>
                  <a:schemeClr val="bg1"/>
                </a:solidFill>
              </a:rPr>
            </a:br>
            <a:r>
              <a:rPr lang="fr-FR" sz="3600" dirty="0" smtClean="0">
                <a:solidFill>
                  <a:schemeClr val="bg1"/>
                </a:solidFill>
              </a:rPr>
              <a:t>et environnement ?</a:t>
            </a:r>
            <a:endParaRPr lang="fr-FR" sz="3600" dirty="0">
              <a:solidFill>
                <a:schemeClr val="bg1"/>
              </a:solidFill>
            </a:endParaRPr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1" y="112182"/>
            <a:ext cx="1891868" cy="796895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222" y="1"/>
            <a:ext cx="1150577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44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 algn="r">
              <a:buNone/>
            </a:pPr>
            <a:r>
              <a:rPr lang="fr-FR" sz="2400" dirty="0" smtClean="0"/>
              <a:t>Merci pour votre attention...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34503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Les contributions</a:t>
            </a:r>
            <a:endParaRPr lang="fr-F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14620"/>
            <a:ext cx="8153400" cy="449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 smtClean="0"/>
              <a:t>Tom </a:t>
            </a:r>
            <a:r>
              <a:rPr lang="fr-FR" sz="3200" b="1" baseline="30000" dirty="0" err="1" smtClean="0"/>
              <a:t>Bauler</a:t>
            </a:r>
            <a:r>
              <a:rPr lang="fr-FR" sz="3200" baseline="30000" dirty="0" smtClean="0"/>
              <a:t> </a:t>
            </a:r>
            <a:r>
              <a:rPr lang="fr-FR" sz="3200" baseline="30000" dirty="0"/>
              <a:t>et </a:t>
            </a:r>
            <a:r>
              <a:rPr lang="fr-FR" sz="3200" b="1" baseline="30000" dirty="0" err="1"/>
              <a:t>Bonno</a:t>
            </a:r>
            <a:r>
              <a:rPr lang="fr-FR" sz="3200" b="1" baseline="30000" dirty="0"/>
              <a:t> </a:t>
            </a:r>
            <a:r>
              <a:rPr lang="fr-FR" sz="3200" b="1" baseline="30000" dirty="0" err="1"/>
              <a:t>Pel</a:t>
            </a:r>
            <a:r>
              <a:rPr lang="fr-FR" sz="3200" baseline="30000" dirty="0"/>
              <a:t> (ULB</a:t>
            </a:r>
            <a:r>
              <a:rPr lang="fr-FR" sz="3200" baseline="30000" dirty="0" smtClean="0"/>
              <a:t>)</a:t>
            </a:r>
          </a:p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/>
              <a:t>Marion Courtois </a:t>
            </a:r>
            <a:r>
              <a:rPr lang="fr-FR" sz="3200" baseline="30000" dirty="0"/>
              <a:t>(Bruxelles Environnement) </a:t>
            </a:r>
            <a:endParaRPr lang="fr-FR" sz="3200" baseline="30000" dirty="0" smtClean="0"/>
          </a:p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/>
              <a:t>Johan </a:t>
            </a:r>
            <a:r>
              <a:rPr lang="fr-FR" sz="3200" b="1" baseline="30000" dirty="0" err="1"/>
              <a:t>Eyckmans</a:t>
            </a:r>
            <a:r>
              <a:rPr lang="fr-FR" sz="3200" baseline="30000" dirty="0"/>
              <a:t> (</a:t>
            </a:r>
            <a:r>
              <a:rPr lang="fr-FR" sz="3200" baseline="30000" dirty="0" err="1"/>
              <a:t>KULeuven</a:t>
            </a:r>
            <a:r>
              <a:rPr lang="fr-FR" sz="3200" baseline="30000" dirty="0"/>
              <a:t>) </a:t>
            </a:r>
          </a:p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/>
              <a:t>Grégoire </a:t>
            </a:r>
            <a:r>
              <a:rPr lang="fr-FR" sz="3200" b="1" baseline="30000" dirty="0" err="1"/>
              <a:t>Garsous</a:t>
            </a:r>
            <a:r>
              <a:rPr lang="fr-FR" sz="3200" baseline="30000" dirty="0"/>
              <a:t> (OCDE) </a:t>
            </a:r>
          </a:p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/>
              <a:t>Olivier Godard</a:t>
            </a:r>
            <a:r>
              <a:rPr lang="fr-FR" sz="3200" baseline="30000" dirty="0"/>
              <a:t> (Ecole Polytechnique de Paris) </a:t>
            </a:r>
            <a:endParaRPr lang="fr-FR" sz="3200" baseline="30000" dirty="0" smtClean="0"/>
          </a:p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/>
              <a:t>Martin </a:t>
            </a:r>
            <a:r>
              <a:rPr lang="fr-FR" sz="3200" b="1" baseline="30000" dirty="0" err="1"/>
              <a:t>Nève</a:t>
            </a:r>
            <a:r>
              <a:rPr lang="fr-FR" sz="3200" baseline="30000" dirty="0"/>
              <a:t> et </a:t>
            </a:r>
            <a:r>
              <a:rPr lang="fr-FR" sz="3200" b="1" baseline="30000" dirty="0"/>
              <a:t>Bertrand </a:t>
            </a:r>
            <a:r>
              <a:rPr lang="fr-FR" sz="3200" b="1" baseline="30000" dirty="0" err="1"/>
              <a:t>Hamaide</a:t>
            </a:r>
            <a:r>
              <a:rPr lang="fr-FR" sz="3200" baseline="30000" dirty="0"/>
              <a:t> (Université Saint-Louis</a:t>
            </a:r>
            <a:r>
              <a:rPr lang="fr-FR" sz="3200" baseline="30000" dirty="0" smtClean="0"/>
              <a:t>)</a:t>
            </a:r>
          </a:p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/>
              <a:t>Gilles </a:t>
            </a:r>
            <a:r>
              <a:rPr lang="fr-FR" sz="3200" b="1" baseline="30000" dirty="0" err="1"/>
              <a:t>Rotillon</a:t>
            </a:r>
            <a:r>
              <a:rPr lang="fr-FR" sz="3200" baseline="30000" dirty="0"/>
              <a:t> (Université Paris Ouest Nanterre La Défense</a:t>
            </a:r>
            <a:r>
              <a:rPr lang="fr-FR" sz="3200" baseline="30000" dirty="0" smtClean="0"/>
              <a:t>)</a:t>
            </a:r>
          </a:p>
          <a:p>
            <a:pPr>
              <a:spcAft>
                <a:spcPts val="600"/>
              </a:spcAft>
              <a:buSzPct val="84000"/>
              <a:buFont typeface="Wingdings" charset="2"/>
              <a:buChar char="§"/>
            </a:pPr>
            <a:r>
              <a:rPr lang="fr-FR" sz="3200" b="1" baseline="30000" dirty="0"/>
              <a:t>Vincent van </a:t>
            </a:r>
            <a:r>
              <a:rPr lang="fr-FR" sz="3200" b="1" baseline="30000" dirty="0" err="1"/>
              <a:t>Steenberghe</a:t>
            </a:r>
            <a:r>
              <a:rPr lang="fr-FR" sz="3200" baseline="30000" dirty="0"/>
              <a:t> (Service Public Fédéral Santé Publique, Sécurité de la Chaîne alimentaire et Environnement)  </a:t>
            </a:r>
          </a:p>
          <a:p>
            <a:pPr marL="0" indent="0">
              <a:spcAft>
                <a:spcPts val="600"/>
              </a:spcAft>
              <a:buSzPct val="84000"/>
              <a:buNone/>
            </a:pPr>
            <a:endParaRPr lang="fr-FR" sz="3200" baseline="30000" dirty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75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Un constat presque trivial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La croissance sans précédent que nos économies ont connu depuis un siècle doit beaucoup (voire l’essentiel?) à la générosité de la Nature:</a:t>
            </a:r>
          </a:p>
          <a:p>
            <a:pPr lvl="1"/>
            <a:r>
              <a:rPr lang="fr-FR" sz="2400" dirty="0" smtClean="0"/>
              <a:t>pourvoyeuse de ressources bon marché (dont l’énergie)</a:t>
            </a:r>
          </a:p>
          <a:p>
            <a:pPr lvl="1"/>
            <a:r>
              <a:rPr lang="fr-FR" sz="2400" dirty="0"/>
              <a:t>r</a:t>
            </a:r>
            <a:r>
              <a:rPr lang="fr-FR" sz="2400" dirty="0" smtClean="0"/>
              <a:t>éceptacle de tous nos déchets (pollution)</a:t>
            </a:r>
          </a:p>
          <a:p>
            <a:pPr marL="0" indent="0">
              <a:buNone/>
            </a:pPr>
            <a:r>
              <a:rPr lang="fr-FR" sz="2400" dirty="0" smtClean="0"/>
              <a:t> 	ces deux sources de croissance s’épuisent...</a:t>
            </a:r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078452" y="3852133"/>
            <a:ext cx="422365" cy="1619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883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Trois enseignements transversaux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13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fr-FR" sz="2400" dirty="0"/>
              <a:t>La relation entre croissance et environnement est trop complexe pour se laisser enfermer dans des </a:t>
            </a:r>
            <a:r>
              <a:rPr lang="fr-FR" sz="2400" b="1" dirty="0"/>
              <a:t>modèles mécanistes</a:t>
            </a:r>
            <a:r>
              <a:rPr lang="fr-FR" sz="2400" dirty="0"/>
              <a:t> et prédéterminés</a:t>
            </a:r>
            <a:r>
              <a:rPr lang="en-US" sz="2400" dirty="0"/>
              <a:t> </a:t>
            </a:r>
            <a:r>
              <a:rPr lang="en-US" sz="2400" dirty="0" smtClean="0"/>
              <a:t>(IPAT, Kuznets)</a:t>
            </a:r>
          </a:p>
          <a:p>
            <a:pPr marL="457200" indent="-457200">
              <a:spcBef>
                <a:spcPts val="13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fr-FR" sz="2400" dirty="0"/>
              <a:t>L’étude des liens entre croissance et environnement devrait descendre à un niveau à la fois </a:t>
            </a:r>
            <a:r>
              <a:rPr lang="fr-FR" sz="2400" b="1" dirty="0"/>
              <a:t>moins </a:t>
            </a:r>
            <a:r>
              <a:rPr lang="fr-FR" sz="2400" b="1" dirty="0" smtClean="0"/>
              <a:t>agrégé</a:t>
            </a:r>
            <a:r>
              <a:rPr lang="fr-FR" sz="2400" dirty="0" smtClean="0"/>
              <a:t>, </a:t>
            </a:r>
            <a:r>
              <a:rPr lang="fr-FR" sz="2400" b="1" dirty="0" smtClean="0"/>
              <a:t>plus concret </a:t>
            </a:r>
            <a:r>
              <a:rPr lang="fr-FR" sz="2400" dirty="0" smtClean="0"/>
              <a:t>et </a:t>
            </a:r>
            <a:r>
              <a:rPr lang="fr-FR" sz="2400" b="1" dirty="0" smtClean="0"/>
              <a:t>plus interdisciplinaire </a:t>
            </a:r>
            <a:r>
              <a:rPr lang="fr-FR" sz="2400" dirty="0" smtClean="0"/>
              <a:t>des </a:t>
            </a:r>
            <a:r>
              <a:rPr lang="fr-FR" sz="2400" dirty="0"/>
              <a:t>modes de </a:t>
            </a:r>
            <a:r>
              <a:rPr lang="fr-FR" sz="2400" dirty="0" smtClean="0"/>
              <a:t>production, de consommation et d’organisation</a:t>
            </a:r>
          </a:p>
          <a:p>
            <a:pPr marL="457200" indent="-457200">
              <a:spcBef>
                <a:spcPts val="13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fr-FR" sz="2400" dirty="0"/>
              <a:t>Développer davantage l’analyse </a:t>
            </a:r>
            <a:r>
              <a:rPr lang="fr-FR" sz="2400" b="1" dirty="0"/>
              <a:t>prospective</a:t>
            </a:r>
            <a:r>
              <a:rPr lang="fr-FR" sz="2400" dirty="0"/>
              <a:t> </a:t>
            </a:r>
            <a:r>
              <a:rPr lang="fr-FR" sz="2400" dirty="0" smtClean="0"/>
              <a:t>et les chemins de </a:t>
            </a:r>
            <a:r>
              <a:rPr lang="fr-FR" sz="2400" b="1" dirty="0" smtClean="0"/>
              <a:t>transition</a:t>
            </a:r>
            <a:r>
              <a:rPr lang="fr-FR" sz="2400" dirty="0" smtClean="0"/>
              <a:t>, et celle des </a:t>
            </a:r>
            <a:r>
              <a:rPr lang="fr-FR" sz="2400" b="1" dirty="0" smtClean="0"/>
              <a:t>nouveaux </a:t>
            </a:r>
            <a:r>
              <a:rPr lang="fr-FR" sz="2400" b="1" dirty="0"/>
              <a:t>modèles </a:t>
            </a:r>
            <a:r>
              <a:rPr lang="fr-FR" sz="2400" dirty="0"/>
              <a:t>organisationnels et </a:t>
            </a:r>
            <a:r>
              <a:rPr lang="fr-FR" sz="2400" dirty="0" smtClean="0"/>
              <a:t>institutionnels</a:t>
            </a:r>
            <a:endParaRPr lang="fr-FR" sz="2400" dirty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604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Trois stratégies d’adaptation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300"/>
              </a:spcBef>
              <a:spcAft>
                <a:spcPts val="600"/>
              </a:spcAft>
              <a:buSzPct val="70000"/>
              <a:buFont typeface="+mj-ea"/>
              <a:buAutoNum type="circleNumDbPlain"/>
            </a:pPr>
            <a:r>
              <a:rPr lang="fr-FR" sz="2400" dirty="0" smtClean="0"/>
              <a:t>Substitution spontanée des facteurs (concept de soutenabilité faible </a:t>
            </a:r>
            <a:r>
              <a:rPr lang="fr-FR" sz="2400" i="1" dirty="0" smtClean="0"/>
              <a:t>versus</a:t>
            </a:r>
            <a:r>
              <a:rPr lang="fr-FR" sz="2400" dirty="0" smtClean="0"/>
              <a:t> forte)</a:t>
            </a:r>
          </a:p>
          <a:p>
            <a:pPr marL="514350" indent="-514350">
              <a:spcBef>
                <a:spcPts val="1300"/>
              </a:spcBef>
              <a:spcAft>
                <a:spcPts val="600"/>
              </a:spcAft>
              <a:buSzPct val="70000"/>
              <a:buFont typeface="+mj-ea"/>
              <a:buAutoNum type="circleNumDbPlain"/>
            </a:pPr>
            <a:r>
              <a:rPr lang="fr-FR" sz="2400" dirty="0" smtClean="0"/>
              <a:t>Nécessité d’interventions publiques pour corriger les défaillances du marché et des acteurs privés</a:t>
            </a:r>
          </a:p>
          <a:p>
            <a:pPr marL="514350" indent="-514350">
              <a:spcBef>
                <a:spcPts val="1300"/>
              </a:spcBef>
              <a:spcAft>
                <a:spcPts val="600"/>
              </a:spcAft>
              <a:buSzPct val="70000"/>
              <a:buFont typeface="+mj-ea"/>
              <a:buAutoNum type="circleNumDbPlain"/>
            </a:pPr>
            <a:r>
              <a:rPr lang="fr-FR" sz="2400" dirty="0" smtClean="0"/>
              <a:t>Apparition/nécessité de nouveaux modèles d’affaire</a:t>
            </a:r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87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SzPct val="71000"/>
              <a:buFont typeface="+mj-ea"/>
              <a:buAutoNum type="circleNumDbPlain"/>
            </a:pPr>
            <a:r>
              <a:rPr lang="fr-FR" sz="3200" dirty="0" smtClean="0"/>
              <a:t>Soutenabilité faible </a:t>
            </a:r>
            <a:r>
              <a:rPr lang="fr-FR" sz="3200" i="1" dirty="0"/>
              <a:t>versus</a:t>
            </a:r>
            <a:r>
              <a:rPr lang="fr-FR" sz="3200" dirty="0"/>
              <a:t> forte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35433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facteurs qui deviennent rares sont progressivement remplacés par des facteurs plus accessibles</a:t>
            </a:r>
          </a:p>
          <a:p>
            <a:r>
              <a:rPr lang="fr-FR" sz="2400" dirty="0" smtClean="0"/>
              <a:t>Ces substitutions peuvent aussi s’opérer entre différentes formes de capital (naturel ou artificiel)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2452" y="3351385"/>
            <a:ext cx="8153400" cy="198303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fr-FR" sz="2400" dirty="0" smtClean="0"/>
              <a:t>Limites de cette vision</a:t>
            </a:r>
          </a:p>
          <a:p>
            <a:r>
              <a:rPr lang="fr-FR" sz="2400" dirty="0" smtClean="0"/>
              <a:t>Toutes les substitutions ne sont pas </a:t>
            </a:r>
            <a:r>
              <a:rPr lang="fr-FR" sz="2400" i="1" dirty="0" smtClean="0"/>
              <a:t>physiquement </a:t>
            </a:r>
            <a:r>
              <a:rPr lang="fr-FR" sz="2400" dirty="0" smtClean="0"/>
              <a:t>possibles</a:t>
            </a:r>
          </a:p>
          <a:p>
            <a:r>
              <a:rPr lang="fr-FR" sz="2400" dirty="0" smtClean="0"/>
              <a:t>Le marché ne reflète pas correctement la rareté d’une ressource ou le coût social d’une pollution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56964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pPr marL="742950" indent="-742950">
              <a:buSzPct val="71000"/>
              <a:buFont typeface="+mj-ea"/>
              <a:buAutoNum type="circleNumDbPlain" startAt="2"/>
            </a:pPr>
            <a:r>
              <a:rPr lang="fr-FR" sz="3600" dirty="0" smtClean="0"/>
              <a:t>Les défaillances du marché et </a:t>
            </a:r>
            <a:br>
              <a:rPr lang="fr-FR" sz="3600" dirty="0" smtClean="0"/>
            </a:br>
            <a:r>
              <a:rPr lang="fr-FR" sz="3600" dirty="0" smtClean="0"/>
              <a:t>des acteurs privés</a:t>
            </a:r>
            <a:endParaRPr lang="fr-F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02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pouvoirs publiques doivent corriger les défaillances du marché et faire en </a:t>
            </a:r>
            <a:r>
              <a:rPr lang="fr-FR" sz="2400" dirty="0" smtClean="0"/>
              <a:t>sorte</a:t>
            </a:r>
            <a:r>
              <a:rPr lang="fr-FR" sz="2400" dirty="0"/>
              <a:t> </a:t>
            </a:r>
            <a:r>
              <a:rPr lang="fr-FR" sz="2400" dirty="0" smtClean="0"/>
              <a:t>que </a:t>
            </a:r>
            <a:r>
              <a:rPr lang="fr-FR" sz="2400" dirty="0" smtClean="0"/>
              <a:t>le coût privé soit aligné sur le coût social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2751" y="3002724"/>
            <a:ext cx="8153400" cy="30678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fr-FR" sz="2400" dirty="0" smtClean="0"/>
              <a:t>Limites de cette vision</a:t>
            </a:r>
          </a:p>
          <a:p>
            <a:r>
              <a:rPr lang="fr-FR" sz="2400" dirty="0" smtClean="0"/>
              <a:t>Difficulté de mettre en place des instruments efficaces du point de vue économique et environnemental</a:t>
            </a:r>
          </a:p>
          <a:p>
            <a:r>
              <a:rPr lang="fr-FR" sz="2400" dirty="0" smtClean="0"/>
              <a:t>Importance de mettre en place les bonnes incitations à l’innovation</a:t>
            </a:r>
          </a:p>
          <a:p>
            <a:r>
              <a:rPr lang="fr-FR" sz="2400" dirty="0" smtClean="0"/>
              <a:t>Intégrer la gestion optimale des stocks: externalités dynamiques et théorie étendue du </a:t>
            </a:r>
            <a:r>
              <a:rPr lang="fr-FR" sz="2400" dirty="0" smtClean="0"/>
              <a:t>capital (épargne véritable)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2295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pPr marL="742950" indent="-742950">
              <a:buSzPct val="71000"/>
              <a:buFont typeface="+mj-ea"/>
              <a:buAutoNum type="circleNumDbPlain" startAt="3"/>
            </a:pPr>
            <a:r>
              <a:rPr lang="fr-FR" sz="3200" dirty="0" smtClean="0"/>
              <a:t>Les nouveaux modèles d’affaire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852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acteurs privés trouvent de </a:t>
            </a:r>
            <a:r>
              <a:rPr lang="fr-FR" sz="2400" dirty="0" smtClean="0"/>
              <a:t>nouvelles opportunités </a:t>
            </a:r>
            <a:r>
              <a:rPr lang="fr-FR" sz="2400" dirty="0" smtClean="0"/>
              <a:t>dans cette transition écologique</a:t>
            </a:r>
          </a:p>
          <a:p>
            <a:r>
              <a:rPr lang="fr-FR" sz="2400" dirty="0" smtClean="0"/>
              <a:t>Économie circulaire, économie de la fonctionnalité, écologie industrielle, éco-conception...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2452" y="3324713"/>
            <a:ext cx="8153400" cy="254514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fr-FR" sz="2400" dirty="0" smtClean="0"/>
              <a:t>Limites de cette vision</a:t>
            </a:r>
          </a:p>
          <a:p>
            <a:r>
              <a:rPr lang="fr-FR" sz="2400" dirty="0" smtClean="0"/>
              <a:t>Il faut identifier/inventer ces nouveaux modèles et les encourager</a:t>
            </a:r>
          </a:p>
          <a:p>
            <a:r>
              <a:rPr lang="fr-FR" sz="2400" dirty="0" smtClean="0"/>
              <a:t>Nécessité de mesurer les bénéfices sociétaux de ces nouveaux modèles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1375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pPr>
              <a:buSzPct val="71000"/>
            </a:pPr>
            <a:r>
              <a:rPr lang="fr-FR" sz="3200" dirty="0" smtClean="0"/>
              <a:t>En guise de conclusion, un chiffre à méditer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200"/>
            <a:ext cx="8372619" cy="4495800"/>
          </a:xfrm>
        </p:spPr>
        <p:txBody>
          <a:bodyPr>
            <a:normAutofit/>
          </a:bodyPr>
          <a:lstStyle/>
          <a:p>
            <a:pPr marL="0" indent="0">
              <a:spcBef>
                <a:spcPts val="1300"/>
              </a:spcBef>
              <a:spcAft>
                <a:spcPts val="600"/>
              </a:spcAft>
              <a:buNone/>
            </a:pPr>
            <a:r>
              <a:rPr lang="fr-FR" sz="2400" dirty="0" smtClean="0"/>
              <a:t>Coût de la pollution de l’air en Belgique selon l’OMS </a:t>
            </a:r>
            <a:r>
              <a:rPr lang="fr-FR" sz="2400" dirty="0"/>
              <a:t>et </a:t>
            </a:r>
            <a:r>
              <a:rPr lang="fr-FR" sz="2400" dirty="0" smtClean="0"/>
              <a:t>l’OCDE (décès </a:t>
            </a:r>
            <a:r>
              <a:rPr lang="fr-FR" sz="2400" dirty="0"/>
              <a:t>prématurés </a:t>
            </a:r>
            <a:r>
              <a:rPr lang="fr-FR" sz="2400" dirty="0" smtClean="0"/>
              <a:t>et pathologies </a:t>
            </a:r>
            <a:r>
              <a:rPr lang="fr-FR" sz="2400" dirty="0"/>
              <a:t>engendrés par la pollution de l’air</a:t>
            </a:r>
            <a:r>
              <a:rPr lang="fr-FR" sz="2400" dirty="0" smtClean="0"/>
              <a:t>): </a:t>
            </a:r>
            <a:endParaRPr lang="fr-FR" sz="2400" dirty="0" smtClean="0"/>
          </a:p>
          <a:p>
            <a:pPr marL="0" indent="0" algn="ctr">
              <a:spcBef>
                <a:spcPts val="1300"/>
              </a:spcBef>
              <a:spcAft>
                <a:spcPts val="600"/>
              </a:spcAft>
              <a:buNone/>
            </a:pPr>
            <a:r>
              <a:rPr lang="en-US" sz="2400" b="1" dirty="0" smtClean="0"/>
              <a:t>18 </a:t>
            </a:r>
            <a:r>
              <a:rPr lang="en-US" sz="2400" b="1" dirty="0"/>
              <a:t>milliards par an, </a:t>
            </a:r>
            <a:r>
              <a:rPr lang="en-US" sz="2400" dirty="0" err="1"/>
              <a:t>soit</a:t>
            </a:r>
            <a:r>
              <a:rPr lang="en-US" sz="2400" b="1" dirty="0"/>
              <a:t> 4,6% du </a:t>
            </a:r>
            <a:r>
              <a:rPr lang="en-US" sz="2400" b="1" dirty="0" smtClean="0"/>
              <a:t>PIB</a:t>
            </a:r>
            <a:r>
              <a:rPr lang="en-US" sz="2400" dirty="0" smtClean="0"/>
              <a:t>.</a:t>
            </a:r>
          </a:p>
          <a:p>
            <a:pPr marL="0" indent="0">
              <a:spcBef>
                <a:spcPts val="1300"/>
              </a:spcBef>
              <a:spcAft>
                <a:spcPts val="600"/>
              </a:spcAft>
              <a:buNone/>
            </a:pPr>
            <a:r>
              <a:rPr lang="en-US" sz="2400" dirty="0" err="1" smtClean="0"/>
              <a:t>Taux</a:t>
            </a:r>
            <a:r>
              <a:rPr lang="en-US" sz="2400" dirty="0" smtClean="0"/>
              <a:t> de </a:t>
            </a:r>
            <a:r>
              <a:rPr lang="en-US" sz="2400" dirty="0" err="1" smtClean="0"/>
              <a:t>croissance</a:t>
            </a:r>
            <a:r>
              <a:rPr lang="en-US" sz="2400" dirty="0" smtClean="0"/>
              <a:t> de la </a:t>
            </a:r>
            <a:r>
              <a:rPr lang="en-US" sz="2400" dirty="0" err="1" smtClean="0"/>
              <a:t>Belgique</a:t>
            </a:r>
            <a:r>
              <a:rPr lang="en-US" sz="2400" dirty="0" smtClean="0"/>
              <a:t> en 2014: 1,3% (ICN)</a:t>
            </a:r>
          </a:p>
          <a:p>
            <a:pPr marL="0" indent="0">
              <a:spcBef>
                <a:spcPts val="1300"/>
              </a:spcBef>
              <a:spcAft>
                <a:spcPts val="600"/>
              </a:spcAft>
              <a:buNone/>
            </a:pPr>
            <a:r>
              <a:rPr lang="en-US" sz="2400" dirty="0" err="1" smtClean="0"/>
              <a:t>Dans</a:t>
            </a:r>
            <a:r>
              <a:rPr lang="en-US" sz="2400" dirty="0" smtClean="0"/>
              <a:t> la situation </a:t>
            </a:r>
            <a:r>
              <a:rPr lang="en-US" sz="2400" dirty="0" err="1" smtClean="0"/>
              <a:t>actuelle</a:t>
            </a:r>
            <a:r>
              <a:rPr lang="en-US" sz="2400" dirty="0" smtClean="0"/>
              <a:t>, </a:t>
            </a:r>
            <a:r>
              <a:rPr lang="en-US" sz="2400" dirty="0" err="1" smtClean="0"/>
              <a:t>c’est</a:t>
            </a:r>
            <a:r>
              <a:rPr lang="en-US" sz="2400" dirty="0" smtClean="0"/>
              <a:t> </a:t>
            </a:r>
            <a:r>
              <a:rPr lang="en-US" sz="2400" dirty="0" err="1" smtClean="0"/>
              <a:t>donc</a:t>
            </a:r>
            <a:r>
              <a:rPr lang="en-US" sz="2400" dirty="0" smtClean="0"/>
              <a:t> </a:t>
            </a:r>
            <a:r>
              <a:rPr lang="en-US" sz="2400" dirty="0" smtClean="0"/>
              <a:t>le </a:t>
            </a:r>
            <a:r>
              <a:rPr lang="en-US" sz="2400" dirty="0" smtClean="0"/>
              <a:t>laissez-faire qui </a:t>
            </a:r>
            <a:r>
              <a:rPr lang="en-US" sz="2400" dirty="0" err="1" smtClean="0"/>
              <a:t>coûte</a:t>
            </a:r>
            <a:r>
              <a:rPr lang="en-US" sz="2400" dirty="0" smtClean="0"/>
              <a:t> de la </a:t>
            </a:r>
            <a:r>
              <a:rPr lang="en-US" sz="2400" dirty="0" err="1" smtClean="0"/>
              <a:t>croissance</a:t>
            </a:r>
            <a:r>
              <a:rPr lang="en-US" sz="2400" dirty="0" smtClean="0"/>
              <a:t> </a:t>
            </a:r>
            <a:endParaRPr lang="fr-FR" sz="2400" dirty="0"/>
          </a:p>
        </p:txBody>
      </p:sp>
      <p:pic>
        <p:nvPicPr>
          <p:cNvPr id="4" name="Picture 3" descr="logo-COR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" y="6070547"/>
            <a:ext cx="1802681" cy="759328"/>
          </a:xfrm>
          <a:prstGeom prst="rect">
            <a:avLst/>
          </a:prstGeom>
        </p:spPr>
      </p:pic>
      <p:pic>
        <p:nvPicPr>
          <p:cNvPr id="5" name="Picture 4" descr="logo I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23" y="5869857"/>
            <a:ext cx="1150577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502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406</TotalTime>
  <Words>486</Words>
  <Application>Microsoft Macintosh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Median</vt:lpstr>
      <vt:lpstr>Custom Design</vt:lpstr>
      <vt:lpstr>Peut-on réconcilier croissance  et environnement ?</vt:lpstr>
      <vt:lpstr>Les contributions</vt:lpstr>
      <vt:lpstr>Un constat presque trivial</vt:lpstr>
      <vt:lpstr>Trois enseignements transversaux</vt:lpstr>
      <vt:lpstr>Trois stratégies d’adaptation</vt:lpstr>
      <vt:lpstr>Soutenabilité faible versus forte</vt:lpstr>
      <vt:lpstr>Les défaillances du marché et  des acteurs privés</vt:lpstr>
      <vt:lpstr>Les nouveaux modèles d’affaire</vt:lpstr>
      <vt:lpstr>En guise de conclusion, un chiffre à méditer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Croissance et environnement »</dc:title>
  <dc:creator>Thierry Brechet</dc:creator>
  <cp:lastModifiedBy>Thierry Brechet</cp:lastModifiedBy>
  <cp:revision>51</cp:revision>
  <dcterms:created xsi:type="dcterms:W3CDTF">2015-11-23T14:05:54Z</dcterms:created>
  <dcterms:modified xsi:type="dcterms:W3CDTF">2015-11-25T18:21:37Z</dcterms:modified>
</cp:coreProperties>
</file>